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1783" r:id="rId5"/>
    <p:sldId id="1785" r:id="rId6"/>
    <p:sldId id="1788" r:id="rId7"/>
    <p:sldId id="1786" r:id="rId8"/>
    <p:sldId id="1787" r:id="rId9"/>
    <p:sldId id="1784" r:id="rId10"/>
    <p:sldId id="284" r:id="rId11"/>
  </p:sldIdLst>
  <p:sldSz cx="12192000" cy="6858000"/>
  <p:notesSz cx="6858000" cy="9144000"/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9B9B"/>
    <a:srgbClr val="626262"/>
    <a:srgbClr val="F6F6F6"/>
    <a:srgbClr val="E4E4E4"/>
    <a:srgbClr val="D1D1D1"/>
    <a:srgbClr val="7E7E7E"/>
    <a:srgbClr val="585858"/>
    <a:srgbClr val="EAEAEA"/>
    <a:srgbClr val="E8E8E8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388" autoAdjust="0"/>
    <p:restoredTop sz="96318" autoAdjust="0"/>
  </p:normalViewPr>
  <p:slideViewPr>
    <p:cSldViewPr snapToGrid="0">
      <p:cViewPr varScale="1">
        <p:scale>
          <a:sx n="81" d="100"/>
          <a:sy n="81" d="100"/>
        </p:scale>
        <p:origin x="413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B6AE11-D084-4F25-945E-F843C66F8F07}" type="datetimeFigureOut">
              <a:rPr lang="zh-CN" altLang="en-US" smtClean="0"/>
              <a:t>2023/5/9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FE0475-C778-4B88-ABEB-2E2A83AAD6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9303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FE0475-C778-4B88-ABEB-2E2A83AAD66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68824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FE0475-C778-4B88-ABEB-2E2A83AAD66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5275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FE0475-C778-4B88-ABEB-2E2A83AAD66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44699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FE0475-C778-4B88-ABEB-2E2A83AAD66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36860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FE0475-C778-4B88-ABEB-2E2A83AAD66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97715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FE0475-C778-4B88-ABEB-2E2A83AAD66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40822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FE0475-C778-4B88-ABEB-2E2A83AAD66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69747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FE0475-C778-4B88-ABEB-2E2A83AAD66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63808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FE0475-C778-4B88-ABEB-2E2A83AAD66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46891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FE0475-C778-4B88-ABEB-2E2A83AAD66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0727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8595917" y="377365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2023/5/9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Software_design" TargetMode="External"/><Relationship Id="rId3" Type="http://schemas.openxmlformats.org/officeDocument/2006/relationships/notesSlide" Target="../notesSlides/notesSlide8.xml"/><Relationship Id="rId7" Type="http://schemas.openxmlformats.org/officeDocument/2006/relationships/hyperlink" Target="https://en.wikipedia.org/wiki/Software_developer" TargetMode="Externa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6" Type="http://schemas.openxmlformats.org/officeDocument/2006/relationships/hyperlink" Target="https://en.wikipedia.org/wiki/Automated_test" TargetMode="External"/><Relationship Id="rId5" Type="http://schemas.openxmlformats.org/officeDocument/2006/relationships/hyperlink" Target="https://docs.python.org/3/library/unittest.html#module-unittest" TargetMode="External"/><Relationship Id="rId4" Type="http://schemas.openxmlformats.org/officeDocument/2006/relationships/image" Target="../media/image11.png"/><Relationship Id="rId9" Type="http://schemas.openxmlformats.org/officeDocument/2006/relationships/hyperlink" Target="https://en.wikipedia.org/wiki/Unit_testing#cite_note-hamill-4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>
            <a:extLst>
              <a:ext uri="{FF2B5EF4-FFF2-40B4-BE49-F238E27FC236}">
                <a16:creationId xmlns:a16="http://schemas.microsoft.com/office/drawing/2014/main" id="{A359D750-12D5-42E3-ACAF-F60E8A0A32B5}"/>
              </a:ext>
            </a:extLst>
          </p:cNvPr>
          <p:cNvSpPr/>
          <p:nvPr/>
        </p:nvSpPr>
        <p:spPr>
          <a:xfrm>
            <a:off x="-936607" y="-133469"/>
            <a:ext cx="13332247" cy="1279090"/>
          </a:xfrm>
          <a:custGeom>
            <a:avLst/>
            <a:gdLst>
              <a:gd name="connsiteX0" fmla="*/ 822307 w 13332247"/>
              <a:gd name="connsiteY0" fmla="*/ 152519 h 1279090"/>
              <a:gd name="connsiteX1" fmla="*/ 1089007 w 13332247"/>
              <a:gd name="connsiteY1" fmla="*/ 419219 h 1279090"/>
              <a:gd name="connsiteX2" fmla="*/ 2003407 w 13332247"/>
              <a:gd name="connsiteY2" fmla="*/ 971669 h 1279090"/>
              <a:gd name="connsiteX3" fmla="*/ 2746357 w 13332247"/>
              <a:gd name="connsiteY3" fmla="*/ 1257419 h 1279090"/>
              <a:gd name="connsiteX4" fmla="*/ 4327507 w 13332247"/>
              <a:gd name="connsiteY4" fmla="*/ 400169 h 1279090"/>
              <a:gd name="connsiteX5" fmla="*/ 5451457 w 13332247"/>
              <a:gd name="connsiteY5" fmla="*/ 419219 h 1279090"/>
              <a:gd name="connsiteX6" fmla="*/ 6499207 w 13332247"/>
              <a:gd name="connsiteY6" fmla="*/ 781169 h 1279090"/>
              <a:gd name="connsiteX7" fmla="*/ 8232757 w 13332247"/>
              <a:gd name="connsiteY7" fmla="*/ 647819 h 1279090"/>
              <a:gd name="connsiteX8" fmla="*/ 9051907 w 13332247"/>
              <a:gd name="connsiteY8" fmla="*/ 1085969 h 1279090"/>
              <a:gd name="connsiteX9" fmla="*/ 9813907 w 13332247"/>
              <a:gd name="connsiteY9" fmla="*/ 1257419 h 1279090"/>
              <a:gd name="connsiteX10" fmla="*/ 10385407 w 13332247"/>
              <a:gd name="connsiteY10" fmla="*/ 1162169 h 1279090"/>
              <a:gd name="connsiteX11" fmla="*/ 11509357 w 13332247"/>
              <a:gd name="connsiteY11" fmla="*/ 457319 h 1279090"/>
              <a:gd name="connsiteX12" fmla="*/ 12233257 w 13332247"/>
              <a:gd name="connsiteY12" fmla="*/ 133469 h 1279090"/>
              <a:gd name="connsiteX13" fmla="*/ 12519007 w 13332247"/>
              <a:gd name="connsiteY13" fmla="*/ 119 h 1279090"/>
              <a:gd name="connsiteX14" fmla="*/ 822307 w 13332247"/>
              <a:gd name="connsiteY14" fmla="*/ 152519 h 1279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332247" h="1279090">
                <a:moveTo>
                  <a:pt x="822307" y="152519"/>
                </a:moveTo>
                <a:cubicBezTo>
                  <a:pt x="-1082693" y="222369"/>
                  <a:pt x="892157" y="282694"/>
                  <a:pt x="1089007" y="419219"/>
                </a:cubicBezTo>
                <a:cubicBezTo>
                  <a:pt x="1285857" y="555744"/>
                  <a:pt x="1727182" y="831969"/>
                  <a:pt x="2003407" y="971669"/>
                </a:cubicBezTo>
                <a:cubicBezTo>
                  <a:pt x="2279632" y="1111369"/>
                  <a:pt x="2359007" y="1352669"/>
                  <a:pt x="2746357" y="1257419"/>
                </a:cubicBezTo>
                <a:cubicBezTo>
                  <a:pt x="3133707" y="1162169"/>
                  <a:pt x="3876657" y="539869"/>
                  <a:pt x="4327507" y="400169"/>
                </a:cubicBezTo>
                <a:cubicBezTo>
                  <a:pt x="4778357" y="260469"/>
                  <a:pt x="5089507" y="355719"/>
                  <a:pt x="5451457" y="419219"/>
                </a:cubicBezTo>
                <a:cubicBezTo>
                  <a:pt x="5813407" y="482719"/>
                  <a:pt x="6035657" y="743069"/>
                  <a:pt x="6499207" y="781169"/>
                </a:cubicBezTo>
                <a:cubicBezTo>
                  <a:pt x="6962757" y="819269"/>
                  <a:pt x="7807307" y="597019"/>
                  <a:pt x="8232757" y="647819"/>
                </a:cubicBezTo>
                <a:cubicBezTo>
                  <a:pt x="8658207" y="698619"/>
                  <a:pt x="8788382" y="984369"/>
                  <a:pt x="9051907" y="1085969"/>
                </a:cubicBezTo>
                <a:cubicBezTo>
                  <a:pt x="9315432" y="1187569"/>
                  <a:pt x="9591657" y="1244719"/>
                  <a:pt x="9813907" y="1257419"/>
                </a:cubicBezTo>
                <a:cubicBezTo>
                  <a:pt x="10036157" y="1270119"/>
                  <a:pt x="10102832" y="1295519"/>
                  <a:pt x="10385407" y="1162169"/>
                </a:cubicBezTo>
                <a:cubicBezTo>
                  <a:pt x="10667982" y="1028819"/>
                  <a:pt x="11201382" y="628769"/>
                  <a:pt x="11509357" y="457319"/>
                </a:cubicBezTo>
                <a:cubicBezTo>
                  <a:pt x="11817332" y="285869"/>
                  <a:pt x="12064982" y="209669"/>
                  <a:pt x="12233257" y="133469"/>
                </a:cubicBezTo>
                <a:cubicBezTo>
                  <a:pt x="12401532" y="57269"/>
                  <a:pt x="14427182" y="-3056"/>
                  <a:pt x="12519007" y="119"/>
                </a:cubicBezTo>
                <a:cubicBezTo>
                  <a:pt x="10610832" y="3294"/>
                  <a:pt x="2727307" y="82669"/>
                  <a:pt x="822307" y="152519"/>
                </a:cubicBezTo>
                <a:close/>
              </a:path>
            </a:pathLst>
          </a:cu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id="{683D6673-22ED-48B5-8DAB-BC712CB49852}"/>
              </a:ext>
            </a:extLst>
          </p:cNvPr>
          <p:cNvSpPr/>
          <p:nvPr/>
        </p:nvSpPr>
        <p:spPr>
          <a:xfrm>
            <a:off x="940607" y="1873263"/>
            <a:ext cx="2737290" cy="273729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7239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id="{337D620A-734B-4798-ACE4-4ECD5634B79D}"/>
              </a:ext>
            </a:extLst>
          </p:cNvPr>
          <p:cNvSpPr/>
          <p:nvPr/>
        </p:nvSpPr>
        <p:spPr>
          <a:xfrm>
            <a:off x="540557" y="3028950"/>
            <a:ext cx="800100" cy="800100"/>
          </a:xfrm>
          <a:prstGeom prst="ellipse">
            <a:avLst/>
          </a:prstGeom>
          <a:solidFill>
            <a:srgbClr val="7E7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D1DA93E8-229A-4E74-8C5B-F3F6CD4655FB}"/>
              </a:ext>
            </a:extLst>
          </p:cNvPr>
          <p:cNvSpPr txBox="1"/>
          <p:nvPr/>
        </p:nvSpPr>
        <p:spPr>
          <a:xfrm>
            <a:off x="3909624" y="2141046"/>
            <a:ext cx="64439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spc="400" dirty="0" err="1" smtClean="0">
                <a:solidFill>
                  <a:srgbClr val="404040"/>
                </a:solidFill>
                <a:cs typeface="+mn-ea"/>
                <a:sym typeface="+mn-lt"/>
              </a:rPr>
              <a:t>MathMasters</a:t>
            </a:r>
            <a:r>
              <a:rPr lang="en-US" altLang="zh-CN" sz="5400" spc="400" dirty="0" smtClean="0">
                <a:solidFill>
                  <a:srgbClr val="404040"/>
                </a:solidFill>
                <a:cs typeface="+mn-ea"/>
                <a:sym typeface="+mn-lt"/>
              </a:rPr>
              <a:t> </a:t>
            </a:r>
          </a:p>
          <a:p>
            <a:r>
              <a:rPr lang="en-US" altLang="zh-CN" sz="5400" spc="400" dirty="0" smtClean="0">
                <a:solidFill>
                  <a:srgbClr val="404040"/>
                </a:solidFill>
                <a:cs typeface="+mn-ea"/>
                <a:sym typeface="+mn-lt"/>
              </a:rPr>
              <a:t>Calculator</a:t>
            </a:r>
            <a:endParaRPr lang="zh-CN" altLang="en-US" sz="5400" spc="400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15" name="等腰三角形 14">
            <a:extLst>
              <a:ext uri="{FF2B5EF4-FFF2-40B4-BE49-F238E27FC236}">
                <a16:creationId xmlns:a16="http://schemas.microsoft.com/office/drawing/2014/main" id="{5D970BA2-DE7B-4979-B2B8-FCE6185FD869}"/>
              </a:ext>
            </a:extLst>
          </p:cNvPr>
          <p:cNvSpPr/>
          <p:nvPr/>
        </p:nvSpPr>
        <p:spPr>
          <a:xfrm rot="5400000">
            <a:off x="10493048" y="2982884"/>
            <a:ext cx="538328" cy="353904"/>
          </a:xfrm>
          <a:prstGeom prst="triangle">
            <a:avLst/>
          </a:prstGeom>
          <a:solidFill>
            <a:srgbClr val="5858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id="{6E5FADFD-D334-4AA7-BAF5-E59162C02373}"/>
              </a:ext>
            </a:extLst>
          </p:cNvPr>
          <p:cNvSpPr/>
          <p:nvPr/>
        </p:nvSpPr>
        <p:spPr>
          <a:xfrm>
            <a:off x="10318553" y="5012840"/>
            <a:ext cx="1151725" cy="115172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68300" sx="107000" sy="107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558FFA06-1529-4E20-8679-4F0D56D92167}"/>
              </a:ext>
            </a:extLst>
          </p:cNvPr>
          <p:cNvSpPr txBox="1"/>
          <p:nvPr/>
        </p:nvSpPr>
        <p:spPr>
          <a:xfrm>
            <a:off x="5786563" y="6010676"/>
            <a:ext cx="14575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i="1" spc="200" dirty="0" smtClean="0">
                <a:solidFill>
                  <a:srgbClr val="7E7E7E"/>
                </a:solidFill>
                <a:cs typeface="+mn-ea"/>
                <a:sym typeface="+mn-lt"/>
              </a:rPr>
              <a:t>Brno - 2023</a:t>
            </a:r>
            <a:endParaRPr lang="zh-CN" altLang="en-US" sz="1400" i="1" spc="200" dirty="0">
              <a:solidFill>
                <a:srgbClr val="7E7E7E"/>
              </a:solidFill>
              <a:cs typeface="+mn-ea"/>
              <a:sym typeface="+mn-lt"/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id="{CC6C9F37-0BF0-416D-B776-8C3F5AF02D07}"/>
              </a:ext>
            </a:extLst>
          </p:cNvPr>
          <p:cNvSpPr/>
          <p:nvPr/>
        </p:nvSpPr>
        <p:spPr>
          <a:xfrm>
            <a:off x="3274178" y="5542002"/>
            <a:ext cx="379981" cy="379981"/>
          </a:xfrm>
          <a:prstGeom prst="ellipse">
            <a:avLst/>
          </a:prstGeom>
          <a:solidFill>
            <a:srgbClr val="7E7E7E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47AD614A-D2EA-12DA-DD59-95DE50ADB758}"/>
              </a:ext>
            </a:extLst>
          </p:cNvPr>
          <p:cNvGrpSpPr/>
          <p:nvPr/>
        </p:nvGrpSpPr>
        <p:grpSpPr>
          <a:xfrm>
            <a:off x="4077947" y="4011841"/>
            <a:ext cx="3804971" cy="529924"/>
            <a:chOff x="4414802" y="4745227"/>
            <a:chExt cx="3804971" cy="529924"/>
          </a:xfrm>
        </p:grpSpPr>
        <p:grpSp>
          <p:nvGrpSpPr>
            <p:cNvPr id="24" name="Group 16">
              <a:extLst>
                <a:ext uri="{FF2B5EF4-FFF2-40B4-BE49-F238E27FC236}">
                  <a16:creationId xmlns:a16="http://schemas.microsoft.com/office/drawing/2014/main" id="{C7B95E25-B2CF-D4EA-8BB2-FDEE1D4D5E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48111" y="4822067"/>
              <a:ext cx="104062" cy="167263"/>
              <a:chOff x="4441" y="3144"/>
              <a:chExt cx="215" cy="345"/>
            </a:xfrm>
            <a:solidFill>
              <a:schemeClr val="bg1"/>
            </a:solidFill>
          </p:grpSpPr>
          <p:sp>
            <p:nvSpPr>
              <p:cNvPr id="25" name="Freeform 17">
                <a:extLst>
                  <a:ext uri="{FF2B5EF4-FFF2-40B4-BE49-F238E27FC236}">
                    <a16:creationId xmlns:a16="http://schemas.microsoft.com/office/drawing/2014/main" id="{F7F5FBC9-9428-BF94-3A4B-A9B5034E83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4" y="3144"/>
                <a:ext cx="149" cy="253"/>
              </a:xfrm>
              <a:custGeom>
                <a:avLst/>
                <a:gdLst>
                  <a:gd name="T0" fmla="*/ 31 w 63"/>
                  <a:gd name="T1" fmla="*/ 107 h 107"/>
                  <a:gd name="T2" fmla="*/ 63 w 63"/>
                  <a:gd name="T3" fmla="*/ 78 h 107"/>
                  <a:gd name="T4" fmla="*/ 63 w 63"/>
                  <a:gd name="T5" fmla="*/ 29 h 107"/>
                  <a:gd name="T6" fmla="*/ 31 w 63"/>
                  <a:gd name="T7" fmla="*/ 0 h 107"/>
                  <a:gd name="T8" fmla="*/ 0 w 63"/>
                  <a:gd name="T9" fmla="*/ 29 h 107"/>
                  <a:gd name="T10" fmla="*/ 0 w 63"/>
                  <a:gd name="T11" fmla="*/ 78 h 107"/>
                  <a:gd name="T12" fmla="*/ 31 w 63"/>
                  <a:gd name="T13" fmla="*/ 107 h 107"/>
                  <a:gd name="T14" fmla="*/ 10 w 63"/>
                  <a:gd name="T15" fmla="*/ 29 h 107"/>
                  <a:gd name="T16" fmla="*/ 31 w 63"/>
                  <a:gd name="T17" fmla="*/ 10 h 107"/>
                  <a:gd name="T18" fmla="*/ 53 w 63"/>
                  <a:gd name="T19" fmla="*/ 29 h 107"/>
                  <a:gd name="T20" fmla="*/ 53 w 63"/>
                  <a:gd name="T21" fmla="*/ 78 h 107"/>
                  <a:gd name="T22" fmla="*/ 31 w 63"/>
                  <a:gd name="T23" fmla="*/ 97 h 107"/>
                  <a:gd name="T24" fmla="*/ 10 w 63"/>
                  <a:gd name="T25" fmla="*/ 78 h 107"/>
                  <a:gd name="T26" fmla="*/ 10 w 63"/>
                  <a:gd name="T27" fmla="*/ 2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107">
                    <a:moveTo>
                      <a:pt x="31" y="107"/>
                    </a:moveTo>
                    <a:cubicBezTo>
                      <a:pt x="49" y="107"/>
                      <a:pt x="63" y="94"/>
                      <a:pt x="63" y="78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3" y="13"/>
                      <a:pt x="49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94"/>
                      <a:pt x="14" y="107"/>
                      <a:pt x="31" y="107"/>
                    </a:cubicBezTo>
                    <a:close/>
                    <a:moveTo>
                      <a:pt x="10" y="29"/>
                    </a:moveTo>
                    <a:cubicBezTo>
                      <a:pt x="10" y="18"/>
                      <a:pt x="19" y="10"/>
                      <a:pt x="31" y="10"/>
                    </a:cubicBezTo>
                    <a:cubicBezTo>
                      <a:pt x="43" y="10"/>
                      <a:pt x="53" y="18"/>
                      <a:pt x="53" y="29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8"/>
                      <a:pt x="43" y="97"/>
                      <a:pt x="31" y="97"/>
                    </a:cubicBezTo>
                    <a:cubicBezTo>
                      <a:pt x="19" y="97"/>
                      <a:pt x="10" y="88"/>
                      <a:pt x="10" y="78"/>
                    </a:cubicBezTo>
                    <a:lnTo>
                      <a:pt x="10" y="29"/>
                    </a:ln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1600">
                  <a:solidFill>
                    <a:srgbClr val="36396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Freeform 18">
                <a:extLst>
                  <a:ext uri="{FF2B5EF4-FFF2-40B4-BE49-F238E27FC236}">
                    <a16:creationId xmlns:a16="http://schemas.microsoft.com/office/drawing/2014/main" id="{62315F5C-A35C-E0A2-AB09-D78FD22643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1" y="3267"/>
                <a:ext cx="215" cy="222"/>
              </a:xfrm>
              <a:custGeom>
                <a:avLst/>
                <a:gdLst>
                  <a:gd name="T0" fmla="*/ 86 w 91"/>
                  <a:gd name="T1" fmla="*/ 0 h 94"/>
                  <a:gd name="T2" fmla="*/ 81 w 91"/>
                  <a:gd name="T3" fmla="*/ 5 h 94"/>
                  <a:gd name="T4" fmla="*/ 81 w 91"/>
                  <a:gd name="T5" fmla="*/ 28 h 94"/>
                  <a:gd name="T6" fmla="*/ 45 w 91"/>
                  <a:gd name="T7" fmla="*/ 59 h 94"/>
                  <a:gd name="T8" fmla="*/ 10 w 91"/>
                  <a:gd name="T9" fmla="*/ 28 h 94"/>
                  <a:gd name="T10" fmla="*/ 10 w 91"/>
                  <a:gd name="T11" fmla="*/ 5 h 94"/>
                  <a:gd name="T12" fmla="*/ 5 w 91"/>
                  <a:gd name="T13" fmla="*/ 0 h 94"/>
                  <a:gd name="T14" fmla="*/ 0 w 91"/>
                  <a:gd name="T15" fmla="*/ 5 h 94"/>
                  <a:gd name="T16" fmla="*/ 0 w 91"/>
                  <a:gd name="T17" fmla="*/ 28 h 94"/>
                  <a:gd name="T18" fmla="*/ 40 w 91"/>
                  <a:gd name="T19" fmla="*/ 69 h 94"/>
                  <a:gd name="T20" fmla="*/ 40 w 91"/>
                  <a:gd name="T21" fmla="*/ 84 h 94"/>
                  <a:gd name="T22" fmla="*/ 20 w 91"/>
                  <a:gd name="T23" fmla="*/ 84 h 94"/>
                  <a:gd name="T24" fmla="*/ 15 w 91"/>
                  <a:gd name="T25" fmla="*/ 89 h 94"/>
                  <a:gd name="T26" fmla="*/ 20 w 91"/>
                  <a:gd name="T27" fmla="*/ 94 h 94"/>
                  <a:gd name="T28" fmla="*/ 70 w 91"/>
                  <a:gd name="T29" fmla="*/ 94 h 94"/>
                  <a:gd name="T30" fmla="*/ 75 w 91"/>
                  <a:gd name="T31" fmla="*/ 89 h 94"/>
                  <a:gd name="T32" fmla="*/ 70 w 91"/>
                  <a:gd name="T33" fmla="*/ 84 h 94"/>
                  <a:gd name="T34" fmla="*/ 50 w 91"/>
                  <a:gd name="T35" fmla="*/ 84 h 94"/>
                  <a:gd name="T36" fmla="*/ 50 w 91"/>
                  <a:gd name="T37" fmla="*/ 69 h 94"/>
                  <a:gd name="T38" fmla="*/ 91 w 91"/>
                  <a:gd name="T39" fmla="*/ 28 h 94"/>
                  <a:gd name="T40" fmla="*/ 91 w 91"/>
                  <a:gd name="T41" fmla="*/ 5 h 94"/>
                  <a:gd name="T42" fmla="*/ 86 w 91"/>
                  <a:gd name="T4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1" h="94">
                    <a:moveTo>
                      <a:pt x="86" y="0"/>
                    </a:moveTo>
                    <a:cubicBezTo>
                      <a:pt x="83" y="0"/>
                      <a:pt x="81" y="3"/>
                      <a:pt x="81" y="5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45"/>
                      <a:pt x="65" y="59"/>
                      <a:pt x="45" y="59"/>
                    </a:cubicBezTo>
                    <a:cubicBezTo>
                      <a:pt x="26" y="59"/>
                      <a:pt x="10" y="45"/>
                      <a:pt x="10" y="2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49"/>
                      <a:pt x="18" y="67"/>
                      <a:pt x="40" y="69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18" y="84"/>
                      <a:pt x="15" y="86"/>
                      <a:pt x="15" y="89"/>
                    </a:cubicBezTo>
                    <a:cubicBezTo>
                      <a:pt x="15" y="92"/>
                      <a:pt x="18" y="94"/>
                      <a:pt x="20" y="94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73" y="94"/>
                      <a:pt x="75" y="92"/>
                      <a:pt x="75" y="89"/>
                    </a:cubicBezTo>
                    <a:cubicBezTo>
                      <a:pt x="75" y="86"/>
                      <a:pt x="73" y="84"/>
                      <a:pt x="70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73" y="67"/>
                      <a:pt x="91" y="49"/>
                      <a:pt x="91" y="2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88" y="0"/>
                      <a:pt x="86" y="0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1600">
                  <a:solidFill>
                    <a:srgbClr val="36396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EB57FA89-F081-7775-BE7A-7E283818A762}"/>
                </a:ext>
              </a:extLst>
            </p:cNvPr>
            <p:cNvGrpSpPr/>
            <p:nvPr/>
          </p:nvGrpSpPr>
          <p:grpSpPr>
            <a:xfrm>
              <a:off x="4414802" y="4745227"/>
              <a:ext cx="290407" cy="290407"/>
              <a:chOff x="732769" y="5535598"/>
              <a:chExt cx="290407" cy="290407"/>
            </a:xfrm>
            <a:solidFill>
              <a:schemeClr val="bg1"/>
            </a:solidFill>
          </p:grpSpPr>
          <p:sp>
            <p:nvSpPr>
              <p:cNvPr id="7" name="Oval 10">
                <a:extLst>
                  <a:ext uri="{FF2B5EF4-FFF2-40B4-BE49-F238E27FC236}">
                    <a16:creationId xmlns:a16="http://schemas.microsoft.com/office/drawing/2014/main" id="{CB02F41D-EE69-E838-9548-9984A299BE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769" y="5535598"/>
                <a:ext cx="290407" cy="290407"/>
              </a:xfrm>
              <a:prstGeom prst="ellipse">
                <a:avLst/>
              </a:prstGeom>
              <a:solidFill>
                <a:srgbClr val="9B9B9B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800" dirty="0">
                  <a:solidFill>
                    <a:srgbClr val="36396E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20" name="组合 19">
                <a:extLst>
                  <a:ext uri="{FF2B5EF4-FFF2-40B4-BE49-F238E27FC236}">
                    <a16:creationId xmlns:a16="http://schemas.microsoft.com/office/drawing/2014/main" id="{0A392321-DA6D-09AC-94EF-D43918425A51}"/>
                  </a:ext>
                </a:extLst>
              </p:cNvPr>
              <p:cNvGrpSpPr/>
              <p:nvPr/>
            </p:nvGrpSpPr>
            <p:grpSpPr>
              <a:xfrm>
                <a:off x="811795" y="5598991"/>
                <a:ext cx="132841" cy="151011"/>
                <a:chOff x="860980" y="3583766"/>
                <a:chExt cx="100336" cy="114060"/>
              </a:xfrm>
              <a:grpFill/>
            </p:grpSpPr>
            <p:sp>
              <p:nvSpPr>
                <p:cNvPr id="21" name="Freeform 12">
                  <a:extLst>
                    <a:ext uri="{FF2B5EF4-FFF2-40B4-BE49-F238E27FC236}">
                      <a16:creationId xmlns:a16="http://schemas.microsoft.com/office/drawing/2014/main" id="{9DB16B4E-7408-C401-710B-F6BEAAF2B7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4050" y="3583766"/>
                  <a:ext cx="53830" cy="53740"/>
                </a:xfrm>
                <a:custGeom>
                  <a:avLst/>
                  <a:gdLst>
                    <a:gd name="T0" fmla="*/ 31 w 62"/>
                    <a:gd name="T1" fmla="*/ 62 h 62"/>
                    <a:gd name="T2" fmla="*/ 0 w 62"/>
                    <a:gd name="T3" fmla="*/ 31 h 62"/>
                    <a:gd name="T4" fmla="*/ 31 w 62"/>
                    <a:gd name="T5" fmla="*/ 0 h 62"/>
                    <a:gd name="T6" fmla="*/ 62 w 62"/>
                    <a:gd name="T7" fmla="*/ 31 h 62"/>
                    <a:gd name="T8" fmla="*/ 31 w 62"/>
                    <a:gd name="T9" fmla="*/ 62 h 62"/>
                    <a:gd name="T10" fmla="*/ 31 w 62"/>
                    <a:gd name="T11" fmla="*/ 11 h 62"/>
                    <a:gd name="T12" fmla="*/ 11 w 62"/>
                    <a:gd name="T13" fmla="*/ 31 h 62"/>
                    <a:gd name="T14" fmla="*/ 31 w 62"/>
                    <a:gd name="T15" fmla="*/ 51 h 62"/>
                    <a:gd name="T16" fmla="*/ 51 w 62"/>
                    <a:gd name="T17" fmla="*/ 31 h 62"/>
                    <a:gd name="T18" fmla="*/ 31 w 62"/>
                    <a:gd name="T19" fmla="*/ 11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2" h="62">
                      <a:moveTo>
                        <a:pt x="31" y="62"/>
                      </a:moveTo>
                      <a:cubicBezTo>
                        <a:pt x="14" y="62"/>
                        <a:pt x="0" y="48"/>
                        <a:pt x="0" y="31"/>
                      </a:cubicBezTo>
                      <a:cubicBezTo>
                        <a:pt x="0" y="14"/>
                        <a:pt x="14" y="0"/>
                        <a:pt x="31" y="0"/>
                      </a:cubicBezTo>
                      <a:cubicBezTo>
                        <a:pt x="48" y="0"/>
                        <a:pt x="62" y="14"/>
                        <a:pt x="62" y="31"/>
                      </a:cubicBezTo>
                      <a:cubicBezTo>
                        <a:pt x="62" y="48"/>
                        <a:pt x="48" y="62"/>
                        <a:pt x="31" y="62"/>
                      </a:cubicBezTo>
                      <a:close/>
                      <a:moveTo>
                        <a:pt x="31" y="11"/>
                      </a:moveTo>
                      <a:cubicBezTo>
                        <a:pt x="20" y="11"/>
                        <a:pt x="11" y="20"/>
                        <a:pt x="11" y="31"/>
                      </a:cubicBezTo>
                      <a:cubicBezTo>
                        <a:pt x="11" y="42"/>
                        <a:pt x="20" y="51"/>
                        <a:pt x="31" y="51"/>
                      </a:cubicBezTo>
                      <a:cubicBezTo>
                        <a:pt x="42" y="51"/>
                        <a:pt x="51" y="42"/>
                        <a:pt x="51" y="31"/>
                      </a:cubicBezTo>
                      <a:cubicBezTo>
                        <a:pt x="51" y="20"/>
                        <a:pt x="42" y="11"/>
                        <a:pt x="31" y="11"/>
                      </a:cubicBezTo>
                      <a:close/>
                    </a:path>
                  </a:pathLst>
                </a:custGeom>
                <a:grpFill/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dist"/>
                  <a:endParaRPr lang="zh-CN" altLang="en-US" sz="1600">
                    <a:solidFill>
                      <a:srgbClr val="36396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2" name="Freeform 13">
                  <a:extLst>
                    <a:ext uri="{FF2B5EF4-FFF2-40B4-BE49-F238E27FC236}">
                      <a16:creationId xmlns:a16="http://schemas.microsoft.com/office/drawing/2014/main" id="{25D4D8B8-6976-C8A1-1DC7-A5A54D449F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60980" y="3643355"/>
                  <a:ext cx="100336" cy="54471"/>
                </a:xfrm>
                <a:custGeom>
                  <a:avLst/>
                  <a:gdLst>
                    <a:gd name="T0" fmla="*/ 111 w 116"/>
                    <a:gd name="T1" fmla="*/ 63 h 63"/>
                    <a:gd name="T2" fmla="*/ 105 w 116"/>
                    <a:gd name="T3" fmla="*/ 58 h 63"/>
                    <a:gd name="T4" fmla="*/ 58 w 116"/>
                    <a:gd name="T5" fmla="*/ 11 h 63"/>
                    <a:gd name="T6" fmla="*/ 11 w 116"/>
                    <a:gd name="T7" fmla="*/ 58 h 63"/>
                    <a:gd name="T8" fmla="*/ 6 w 116"/>
                    <a:gd name="T9" fmla="*/ 63 h 63"/>
                    <a:gd name="T10" fmla="*/ 0 w 116"/>
                    <a:gd name="T11" fmla="*/ 58 h 63"/>
                    <a:gd name="T12" fmla="*/ 58 w 116"/>
                    <a:gd name="T13" fmla="*/ 0 h 63"/>
                    <a:gd name="T14" fmla="*/ 116 w 116"/>
                    <a:gd name="T15" fmla="*/ 58 h 63"/>
                    <a:gd name="T16" fmla="*/ 111 w 116"/>
                    <a:gd name="T17" fmla="*/ 63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6" h="63">
                      <a:moveTo>
                        <a:pt x="111" y="63"/>
                      </a:moveTo>
                      <a:cubicBezTo>
                        <a:pt x="108" y="63"/>
                        <a:pt x="105" y="61"/>
                        <a:pt x="105" y="58"/>
                      </a:cubicBezTo>
                      <a:cubicBezTo>
                        <a:pt x="105" y="32"/>
                        <a:pt x="84" y="11"/>
                        <a:pt x="58" y="11"/>
                      </a:cubicBezTo>
                      <a:cubicBezTo>
                        <a:pt x="32" y="11"/>
                        <a:pt x="11" y="32"/>
                        <a:pt x="11" y="58"/>
                      </a:cubicBezTo>
                      <a:cubicBezTo>
                        <a:pt x="11" y="61"/>
                        <a:pt x="9" y="63"/>
                        <a:pt x="6" y="63"/>
                      </a:cubicBezTo>
                      <a:cubicBezTo>
                        <a:pt x="3" y="63"/>
                        <a:pt x="0" y="61"/>
                        <a:pt x="0" y="58"/>
                      </a:cubicBezTo>
                      <a:cubicBezTo>
                        <a:pt x="0" y="26"/>
                        <a:pt x="26" y="0"/>
                        <a:pt x="58" y="0"/>
                      </a:cubicBezTo>
                      <a:cubicBezTo>
                        <a:pt x="90" y="0"/>
                        <a:pt x="116" y="26"/>
                        <a:pt x="116" y="58"/>
                      </a:cubicBezTo>
                      <a:cubicBezTo>
                        <a:pt x="116" y="61"/>
                        <a:pt x="114" y="63"/>
                        <a:pt x="111" y="63"/>
                      </a:cubicBezTo>
                      <a:close/>
                    </a:path>
                  </a:pathLst>
                </a:custGeom>
                <a:grpFill/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dist"/>
                  <a:endParaRPr lang="zh-CN" altLang="en-US" sz="1600">
                    <a:solidFill>
                      <a:srgbClr val="36396E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61566FDF-B6DB-8144-1F6E-5EFC57190238}"/>
                </a:ext>
              </a:extLst>
            </p:cNvPr>
            <p:cNvSpPr/>
            <p:nvPr/>
          </p:nvSpPr>
          <p:spPr>
            <a:xfrm>
              <a:off x="4705028" y="4751931"/>
              <a:ext cx="3514745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srgbClr val="36396E"/>
                  </a:solidFill>
                  <a:cs typeface="+mn-ea"/>
                  <a:sym typeface="+mn-lt"/>
                </a:rPr>
                <a:t>Report </a:t>
              </a:r>
              <a:r>
                <a:rPr lang="zh-CN" altLang="en-US" sz="1400" dirty="0" smtClean="0">
                  <a:solidFill>
                    <a:srgbClr val="36396E"/>
                  </a:solidFill>
                  <a:cs typeface="+mn-ea"/>
                  <a:sym typeface="+mn-lt"/>
                </a:rPr>
                <a:t>：</a:t>
              </a:r>
              <a:r>
                <a:rPr lang="en-US" altLang="zh-CN" sz="1400" dirty="0" smtClean="0">
                  <a:solidFill>
                    <a:srgbClr val="36396E"/>
                  </a:solidFill>
                  <a:cs typeface="+mn-ea"/>
                  <a:sym typeface="+mn-lt"/>
                </a:rPr>
                <a:t>Dmytro Zhuk, Daria </a:t>
              </a:r>
              <a:r>
                <a:rPr lang="en-US" altLang="zh-CN" sz="1400" dirty="0" err="1" smtClean="0">
                  <a:solidFill>
                    <a:srgbClr val="36396E"/>
                  </a:solidFill>
                  <a:cs typeface="+mn-ea"/>
                  <a:sym typeface="+mn-lt"/>
                </a:rPr>
                <a:t>Kinash</a:t>
              </a:r>
              <a:r>
                <a:rPr lang="en-US" altLang="zh-CN" sz="1400" dirty="0" smtClean="0">
                  <a:solidFill>
                    <a:srgbClr val="36396E"/>
                  </a:solidFill>
                  <a:cs typeface="+mn-ea"/>
                  <a:sym typeface="+mn-lt"/>
                </a:rPr>
                <a:t>, </a:t>
              </a:r>
            </a:p>
            <a:p>
              <a:r>
                <a:rPr lang="en-US" altLang="zh-CN" sz="1400" dirty="0" smtClean="0">
                  <a:solidFill>
                    <a:srgbClr val="36396E"/>
                  </a:solidFill>
                  <a:cs typeface="+mn-ea"/>
                  <a:sym typeface="+mn-lt"/>
                </a:rPr>
                <a:t>                </a:t>
              </a:r>
              <a:r>
                <a:rPr lang="en-US" altLang="zh-CN" sz="1400" dirty="0" err="1" smtClean="0">
                  <a:solidFill>
                    <a:srgbClr val="36396E"/>
                  </a:solidFill>
                  <a:cs typeface="+mn-ea"/>
                  <a:sym typeface="+mn-lt"/>
                </a:rPr>
                <a:t>Kyrylo</a:t>
              </a:r>
              <a:r>
                <a:rPr lang="en-US" altLang="zh-CN" sz="1400" dirty="0" smtClean="0">
                  <a:solidFill>
                    <a:srgbClr val="36396E"/>
                  </a:solidFill>
                  <a:cs typeface="+mn-ea"/>
                  <a:sym typeface="+mn-lt"/>
                </a:rPr>
                <a:t> </a:t>
              </a:r>
              <a:r>
                <a:rPr lang="en-US" altLang="zh-CN" sz="1400" dirty="0" err="1" smtClean="0">
                  <a:solidFill>
                    <a:srgbClr val="36396E"/>
                  </a:solidFill>
                  <a:cs typeface="+mn-ea"/>
                  <a:sym typeface="+mn-lt"/>
                </a:rPr>
                <a:t>Lus</a:t>
              </a:r>
              <a:r>
                <a:rPr lang="en-US" altLang="zh-CN" sz="1400" dirty="0" smtClean="0">
                  <a:solidFill>
                    <a:srgbClr val="36396E"/>
                  </a:solidFill>
                  <a:cs typeface="+mn-ea"/>
                  <a:sym typeface="+mn-lt"/>
                </a:rPr>
                <a:t>, </a:t>
              </a:r>
              <a:r>
                <a:rPr lang="en-US" altLang="zh-CN" sz="1400" dirty="0" err="1" smtClean="0">
                  <a:solidFill>
                    <a:srgbClr val="36396E"/>
                  </a:solidFill>
                  <a:cs typeface="+mn-ea"/>
                  <a:sym typeface="+mn-lt"/>
                </a:rPr>
                <a:t>Azatbek</a:t>
              </a:r>
              <a:r>
                <a:rPr lang="en-US" altLang="zh-CN" sz="1400" dirty="0" smtClean="0">
                  <a:solidFill>
                    <a:srgbClr val="36396E"/>
                  </a:solidFill>
                  <a:cs typeface="+mn-ea"/>
                  <a:sym typeface="+mn-lt"/>
                </a:rPr>
                <a:t> </a:t>
              </a:r>
              <a:r>
                <a:rPr lang="en-US" altLang="zh-CN" sz="1400" dirty="0" err="1" smtClean="0">
                  <a:solidFill>
                    <a:srgbClr val="36396E"/>
                  </a:solidFill>
                  <a:cs typeface="+mn-ea"/>
                  <a:sym typeface="+mn-lt"/>
                </a:rPr>
                <a:t>Tergeussov</a:t>
              </a:r>
              <a:endParaRPr lang="zh-CN" altLang="en-US" sz="1400" dirty="0">
                <a:solidFill>
                  <a:srgbClr val="36396E"/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620021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1347" objId="4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>
            <a:extLst>
              <a:ext uri="{FF2B5EF4-FFF2-40B4-BE49-F238E27FC236}">
                <a16:creationId xmlns:a16="http://schemas.microsoft.com/office/drawing/2014/main" id="{A359D750-12D5-42E3-ACAF-F60E8A0A32B5}"/>
              </a:ext>
            </a:extLst>
          </p:cNvPr>
          <p:cNvSpPr/>
          <p:nvPr/>
        </p:nvSpPr>
        <p:spPr>
          <a:xfrm>
            <a:off x="-936607" y="-133469"/>
            <a:ext cx="13332247" cy="1279090"/>
          </a:xfrm>
          <a:custGeom>
            <a:avLst/>
            <a:gdLst>
              <a:gd name="connsiteX0" fmla="*/ 822307 w 13332247"/>
              <a:gd name="connsiteY0" fmla="*/ 152519 h 1279090"/>
              <a:gd name="connsiteX1" fmla="*/ 1089007 w 13332247"/>
              <a:gd name="connsiteY1" fmla="*/ 419219 h 1279090"/>
              <a:gd name="connsiteX2" fmla="*/ 2003407 w 13332247"/>
              <a:gd name="connsiteY2" fmla="*/ 971669 h 1279090"/>
              <a:gd name="connsiteX3" fmla="*/ 2746357 w 13332247"/>
              <a:gd name="connsiteY3" fmla="*/ 1257419 h 1279090"/>
              <a:gd name="connsiteX4" fmla="*/ 4327507 w 13332247"/>
              <a:gd name="connsiteY4" fmla="*/ 400169 h 1279090"/>
              <a:gd name="connsiteX5" fmla="*/ 5451457 w 13332247"/>
              <a:gd name="connsiteY5" fmla="*/ 419219 h 1279090"/>
              <a:gd name="connsiteX6" fmla="*/ 6499207 w 13332247"/>
              <a:gd name="connsiteY6" fmla="*/ 781169 h 1279090"/>
              <a:gd name="connsiteX7" fmla="*/ 8232757 w 13332247"/>
              <a:gd name="connsiteY7" fmla="*/ 647819 h 1279090"/>
              <a:gd name="connsiteX8" fmla="*/ 9051907 w 13332247"/>
              <a:gd name="connsiteY8" fmla="*/ 1085969 h 1279090"/>
              <a:gd name="connsiteX9" fmla="*/ 9813907 w 13332247"/>
              <a:gd name="connsiteY9" fmla="*/ 1257419 h 1279090"/>
              <a:gd name="connsiteX10" fmla="*/ 10385407 w 13332247"/>
              <a:gd name="connsiteY10" fmla="*/ 1162169 h 1279090"/>
              <a:gd name="connsiteX11" fmla="*/ 11509357 w 13332247"/>
              <a:gd name="connsiteY11" fmla="*/ 457319 h 1279090"/>
              <a:gd name="connsiteX12" fmla="*/ 12233257 w 13332247"/>
              <a:gd name="connsiteY12" fmla="*/ 133469 h 1279090"/>
              <a:gd name="connsiteX13" fmla="*/ 12519007 w 13332247"/>
              <a:gd name="connsiteY13" fmla="*/ 119 h 1279090"/>
              <a:gd name="connsiteX14" fmla="*/ 822307 w 13332247"/>
              <a:gd name="connsiteY14" fmla="*/ 152519 h 1279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332247" h="1279090">
                <a:moveTo>
                  <a:pt x="822307" y="152519"/>
                </a:moveTo>
                <a:cubicBezTo>
                  <a:pt x="-1082693" y="222369"/>
                  <a:pt x="892157" y="282694"/>
                  <a:pt x="1089007" y="419219"/>
                </a:cubicBezTo>
                <a:cubicBezTo>
                  <a:pt x="1285857" y="555744"/>
                  <a:pt x="1727182" y="831969"/>
                  <a:pt x="2003407" y="971669"/>
                </a:cubicBezTo>
                <a:cubicBezTo>
                  <a:pt x="2279632" y="1111369"/>
                  <a:pt x="2359007" y="1352669"/>
                  <a:pt x="2746357" y="1257419"/>
                </a:cubicBezTo>
                <a:cubicBezTo>
                  <a:pt x="3133707" y="1162169"/>
                  <a:pt x="3876657" y="539869"/>
                  <a:pt x="4327507" y="400169"/>
                </a:cubicBezTo>
                <a:cubicBezTo>
                  <a:pt x="4778357" y="260469"/>
                  <a:pt x="5089507" y="355719"/>
                  <a:pt x="5451457" y="419219"/>
                </a:cubicBezTo>
                <a:cubicBezTo>
                  <a:pt x="5813407" y="482719"/>
                  <a:pt x="6035657" y="743069"/>
                  <a:pt x="6499207" y="781169"/>
                </a:cubicBezTo>
                <a:cubicBezTo>
                  <a:pt x="6962757" y="819269"/>
                  <a:pt x="7807307" y="597019"/>
                  <a:pt x="8232757" y="647819"/>
                </a:cubicBezTo>
                <a:cubicBezTo>
                  <a:pt x="8658207" y="698619"/>
                  <a:pt x="8788382" y="984369"/>
                  <a:pt x="9051907" y="1085969"/>
                </a:cubicBezTo>
                <a:cubicBezTo>
                  <a:pt x="9315432" y="1187569"/>
                  <a:pt x="9591657" y="1244719"/>
                  <a:pt x="9813907" y="1257419"/>
                </a:cubicBezTo>
                <a:cubicBezTo>
                  <a:pt x="10036157" y="1270119"/>
                  <a:pt x="10102832" y="1295519"/>
                  <a:pt x="10385407" y="1162169"/>
                </a:cubicBezTo>
                <a:cubicBezTo>
                  <a:pt x="10667982" y="1028819"/>
                  <a:pt x="11201382" y="628769"/>
                  <a:pt x="11509357" y="457319"/>
                </a:cubicBezTo>
                <a:cubicBezTo>
                  <a:pt x="11817332" y="285869"/>
                  <a:pt x="12064982" y="209669"/>
                  <a:pt x="12233257" y="133469"/>
                </a:cubicBezTo>
                <a:cubicBezTo>
                  <a:pt x="12401532" y="57269"/>
                  <a:pt x="14427182" y="-3056"/>
                  <a:pt x="12519007" y="119"/>
                </a:cubicBezTo>
                <a:cubicBezTo>
                  <a:pt x="10610832" y="3294"/>
                  <a:pt x="2727307" y="82669"/>
                  <a:pt x="822307" y="152519"/>
                </a:cubicBezTo>
                <a:close/>
              </a:path>
            </a:pathLst>
          </a:cu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CA9B6FD4-500A-4374-B12A-B8958F487A33}"/>
              </a:ext>
            </a:extLst>
          </p:cNvPr>
          <p:cNvSpPr/>
          <p:nvPr/>
        </p:nvSpPr>
        <p:spPr>
          <a:xfrm>
            <a:off x="10706100" y="372726"/>
            <a:ext cx="495300" cy="4953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68300" sx="107000" sy="107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id="{683D6673-22ED-48B5-8DAB-BC712CB49852}"/>
              </a:ext>
            </a:extLst>
          </p:cNvPr>
          <p:cNvSpPr/>
          <p:nvPr/>
        </p:nvSpPr>
        <p:spPr>
          <a:xfrm>
            <a:off x="940607" y="1873263"/>
            <a:ext cx="2737290" cy="273729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7239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id="{337D620A-734B-4798-ACE4-4ECD5634B79D}"/>
              </a:ext>
            </a:extLst>
          </p:cNvPr>
          <p:cNvSpPr/>
          <p:nvPr/>
        </p:nvSpPr>
        <p:spPr>
          <a:xfrm>
            <a:off x="540557" y="3028950"/>
            <a:ext cx="800100" cy="800100"/>
          </a:xfrm>
          <a:prstGeom prst="ellipse">
            <a:avLst/>
          </a:prstGeom>
          <a:solidFill>
            <a:srgbClr val="7E7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等腰三角形 14">
            <a:extLst>
              <a:ext uri="{FF2B5EF4-FFF2-40B4-BE49-F238E27FC236}">
                <a16:creationId xmlns:a16="http://schemas.microsoft.com/office/drawing/2014/main" id="{5D970BA2-DE7B-4979-B2B8-FCE6185FD869}"/>
              </a:ext>
            </a:extLst>
          </p:cNvPr>
          <p:cNvSpPr/>
          <p:nvPr/>
        </p:nvSpPr>
        <p:spPr>
          <a:xfrm rot="5400000">
            <a:off x="10493048" y="2982884"/>
            <a:ext cx="538328" cy="353904"/>
          </a:xfrm>
          <a:prstGeom prst="triangle">
            <a:avLst/>
          </a:prstGeom>
          <a:solidFill>
            <a:srgbClr val="5858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id="{6E5FADFD-D334-4AA7-BAF5-E59162C02373}"/>
              </a:ext>
            </a:extLst>
          </p:cNvPr>
          <p:cNvSpPr/>
          <p:nvPr/>
        </p:nvSpPr>
        <p:spPr>
          <a:xfrm>
            <a:off x="10318553" y="5012840"/>
            <a:ext cx="1151725" cy="115172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68300" sx="107000" sy="107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id="{CC6C9F37-0BF0-416D-B776-8C3F5AF02D07}"/>
              </a:ext>
            </a:extLst>
          </p:cNvPr>
          <p:cNvSpPr/>
          <p:nvPr/>
        </p:nvSpPr>
        <p:spPr>
          <a:xfrm>
            <a:off x="3274178" y="5542002"/>
            <a:ext cx="379981" cy="379981"/>
          </a:xfrm>
          <a:prstGeom prst="ellipse">
            <a:avLst/>
          </a:prstGeom>
          <a:solidFill>
            <a:srgbClr val="7E7E7E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文本框 13">
            <a:extLst>
              <a:ext uri="{FF2B5EF4-FFF2-40B4-BE49-F238E27FC236}">
                <a16:creationId xmlns:a16="http://schemas.microsoft.com/office/drawing/2014/main" id="{D1DA93E8-229A-4E74-8C5B-F3F6CD4655FB}"/>
              </a:ext>
            </a:extLst>
          </p:cNvPr>
          <p:cNvSpPr txBox="1"/>
          <p:nvPr/>
        </p:nvSpPr>
        <p:spPr>
          <a:xfrm>
            <a:off x="3909624" y="2282673"/>
            <a:ext cx="64439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spc="400" dirty="0" smtClean="0">
                <a:solidFill>
                  <a:srgbClr val="404040"/>
                </a:solidFill>
                <a:cs typeface="+mn-ea"/>
                <a:sym typeface="+mn-lt"/>
              </a:rPr>
              <a:t>Thank you for your attention!</a:t>
            </a:r>
            <a:endParaRPr lang="zh-CN" altLang="en-US" sz="5400" spc="400" dirty="0">
              <a:solidFill>
                <a:srgbClr val="404040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46077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: 形状 11">
            <a:extLst>
              <a:ext uri="{FF2B5EF4-FFF2-40B4-BE49-F238E27FC236}">
                <a16:creationId xmlns:a16="http://schemas.microsoft.com/office/drawing/2014/main" id="{856B5A0B-E5FC-40BE-8A71-9D43DC5085B3}"/>
              </a:ext>
            </a:extLst>
          </p:cNvPr>
          <p:cNvSpPr/>
          <p:nvPr/>
        </p:nvSpPr>
        <p:spPr>
          <a:xfrm rot="10800000">
            <a:off x="-570124" y="5708603"/>
            <a:ext cx="13332247" cy="1279090"/>
          </a:xfrm>
          <a:custGeom>
            <a:avLst/>
            <a:gdLst>
              <a:gd name="connsiteX0" fmla="*/ 822307 w 13332247"/>
              <a:gd name="connsiteY0" fmla="*/ 152519 h 1279090"/>
              <a:gd name="connsiteX1" fmla="*/ 1089007 w 13332247"/>
              <a:gd name="connsiteY1" fmla="*/ 419219 h 1279090"/>
              <a:gd name="connsiteX2" fmla="*/ 2003407 w 13332247"/>
              <a:gd name="connsiteY2" fmla="*/ 971669 h 1279090"/>
              <a:gd name="connsiteX3" fmla="*/ 2746357 w 13332247"/>
              <a:gd name="connsiteY3" fmla="*/ 1257419 h 1279090"/>
              <a:gd name="connsiteX4" fmla="*/ 4327507 w 13332247"/>
              <a:gd name="connsiteY4" fmla="*/ 400169 h 1279090"/>
              <a:gd name="connsiteX5" fmla="*/ 5451457 w 13332247"/>
              <a:gd name="connsiteY5" fmla="*/ 419219 h 1279090"/>
              <a:gd name="connsiteX6" fmla="*/ 6499207 w 13332247"/>
              <a:gd name="connsiteY6" fmla="*/ 781169 h 1279090"/>
              <a:gd name="connsiteX7" fmla="*/ 8232757 w 13332247"/>
              <a:gd name="connsiteY7" fmla="*/ 647819 h 1279090"/>
              <a:gd name="connsiteX8" fmla="*/ 9051907 w 13332247"/>
              <a:gd name="connsiteY8" fmla="*/ 1085969 h 1279090"/>
              <a:gd name="connsiteX9" fmla="*/ 9813907 w 13332247"/>
              <a:gd name="connsiteY9" fmla="*/ 1257419 h 1279090"/>
              <a:gd name="connsiteX10" fmla="*/ 10385407 w 13332247"/>
              <a:gd name="connsiteY10" fmla="*/ 1162169 h 1279090"/>
              <a:gd name="connsiteX11" fmla="*/ 11509357 w 13332247"/>
              <a:gd name="connsiteY11" fmla="*/ 457319 h 1279090"/>
              <a:gd name="connsiteX12" fmla="*/ 12233257 w 13332247"/>
              <a:gd name="connsiteY12" fmla="*/ 133469 h 1279090"/>
              <a:gd name="connsiteX13" fmla="*/ 12519007 w 13332247"/>
              <a:gd name="connsiteY13" fmla="*/ 119 h 1279090"/>
              <a:gd name="connsiteX14" fmla="*/ 822307 w 13332247"/>
              <a:gd name="connsiteY14" fmla="*/ 152519 h 1279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332247" h="1279090">
                <a:moveTo>
                  <a:pt x="822307" y="152519"/>
                </a:moveTo>
                <a:cubicBezTo>
                  <a:pt x="-1082693" y="222369"/>
                  <a:pt x="892157" y="282694"/>
                  <a:pt x="1089007" y="419219"/>
                </a:cubicBezTo>
                <a:cubicBezTo>
                  <a:pt x="1285857" y="555744"/>
                  <a:pt x="1727182" y="831969"/>
                  <a:pt x="2003407" y="971669"/>
                </a:cubicBezTo>
                <a:cubicBezTo>
                  <a:pt x="2279632" y="1111369"/>
                  <a:pt x="2359007" y="1352669"/>
                  <a:pt x="2746357" y="1257419"/>
                </a:cubicBezTo>
                <a:cubicBezTo>
                  <a:pt x="3133707" y="1162169"/>
                  <a:pt x="3876657" y="539869"/>
                  <a:pt x="4327507" y="400169"/>
                </a:cubicBezTo>
                <a:cubicBezTo>
                  <a:pt x="4778357" y="260469"/>
                  <a:pt x="5089507" y="355719"/>
                  <a:pt x="5451457" y="419219"/>
                </a:cubicBezTo>
                <a:cubicBezTo>
                  <a:pt x="5813407" y="482719"/>
                  <a:pt x="6035657" y="743069"/>
                  <a:pt x="6499207" y="781169"/>
                </a:cubicBezTo>
                <a:cubicBezTo>
                  <a:pt x="6962757" y="819269"/>
                  <a:pt x="7807307" y="597019"/>
                  <a:pt x="8232757" y="647819"/>
                </a:cubicBezTo>
                <a:cubicBezTo>
                  <a:pt x="8658207" y="698619"/>
                  <a:pt x="8788382" y="984369"/>
                  <a:pt x="9051907" y="1085969"/>
                </a:cubicBezTo>
                <a:cubicBezTo>
                  <a:pt x="9315432" y="1187569"/>
                  <a:pt x="9591657" y="1244719"/>
                  <a:pt x="9813907" y="1257419"/>
                </a:cubicBezTo>
                <a:cubicBezTo>
                  <a:pt x="10036157" y="1270119"/>
                  <a:pt x="10102832" y="1295519"/>
                  <a:pt x="10385407" y="1162169"/>
                </a:cubicBezTo>
                <a:cubicBezTo>
                  <a:pt x="10667982" y="1028819"/>
                  <a:pt x="11201382" y="628769"/>
                  <a:pt x="11509357" y="457319"/>
                </a:cubicBezTo>
                <a:cubicBezTo>
                  <a:pt x="11817332" y="285869"/>
                  <a:pt x="12064982" y="209669"/>
                  <a:pt x="12233257" y="133469"/>
                </a:cubicBezTo>
                <a:cubicBezTo>
                  <a:pt x="12401532" y="57269"/>
                  <a:pt x="14427182" y="-3056"/>
                  <a:pt x="12519007" y="119"/>
                </a:cubicBezTo>
                <a:cubicBezTo>
                  <a:pt x="10610832" y="3294"/>
                  <a:pt x="2727307" y="82669"/>
                  <a:pt x="822307" y="152519"/>
                </a:cubicBezTo>
                <a:close/>
              </a:path>
            </a:pathLst>
          </a:custGeom>
          <a:solidFill>
            <a:srgbClr val="F6F6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2DD0022-E792-40CD-8668-756D76287716}"/>
              </a:ext>
            </a:extLst>
          </p:cNvPr>
          <p:cNvSpPr/>
          <p:nvPr/>
        </p:nvSpPr>
        <p:spPr>
          <a:xfrm>
            <a:off x="0" y="0"/>
            <a:ext cx="3692769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04800" dist="38100" sx="102000" sy="102000" algn="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545019EF-14C1-423A-845A-BB867F75600E}"/>
              </a:ext>
            </a:extLst>
          </p:cNvPr>
          <p:cNvSpPr/>
          <p:nvPr/>
        </p:nvSpPr>
        <p:spPr>
          <a:xfrm>
            <a:off x="775189" y="5555273"/>
            <a:ext cx="509954" cy="50995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15900" sx="104000" sy="104000" algn="ctr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17F0E2D4-D884-4C9C-9C37-97419A5E3105}"/>
              </a:ext>
            </a:extLst>
          </p:cNvPr>
          <p:cNvSpPr txBox="1"/>
          <p:nvPr/>
        </p:nvSpPr>
        <p:spPr>
          <a:xfrm>
            <a:off x="6994868" y="1214168"/>
            <a:ext cx="388268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00" spc="800" dirty="0" smtClean="0">
                <a:solidFill>
                  <a:srgbClr val="404040"/>
                </a:solidFill>
                <a:cs typeface="+mn-ea"/>
                <a:sym typeface="+mn-lt"/>
              </a:rPr>
              <a:t>Architecture</a:t>
            </a:r>
            <a:endParaRPr lang="zh-CN" altLang="en-US" sz="2500" spc="800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582D49E9-D577-4329-A31D-F07A673DE477}"/>
              </a:ext>
            </a:extLst>
          </p:cNvPr>
          <p:cNvSpPr txBox="1"/>
          <p:nvPr/>
        </p:nvSpPr>
        <p:spPr>
          <a:xfrm>
            <a:off x="6994868" y="1691222"/>
            <a:ext cx="45780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olidFill>
                  <a:srgbClr val="585858"/>
                </a:solidFill>
                <a:cs typeface="+mn-ea"/>
                <a:sym typeface="+mn-lt"/>
              </a:rPr>
              <a:t>Python 3.10.6</a:t>
            </a:r>
            <a:r>
              <a:rPr lang="zh-CN" altLang="en-US" sz="2000" dirty="0" smtClean="0">
                <a:solidFill>
                  <a:srgbClr val="585858"/>
                </a:solidFill>
                <a:cs typeface="+mn-ea"/>
                <a:sym typeface="+mn-lt"/>
              </a:rPr>
              <a:t> </a:t>
            </a:r>
            <a:endParaRPr lang="en-US" altLang="zh-CN" sz="2000" dirty="0">
              <a:solidFill>
                <a:srgbClr val="585858"/>
              </a:solidFill>
              <a:cs typeface="+mn-ea"/>
              <a:sym typeface="+mn-lt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err="1" smtClean="0">
                <a:solidFill>
                  <a:srgbClr val="585858"/>
                </a:solidFill>
                <a:cs typeface="+mn-ea"/>
                <a:sym typeface="+mn-lt"/>
              </a:rPr>
              <a:t>PyQT</a:t>
            </a:r>
            <a:r>
              <a:rPr lang="en-US" altLang="zh-CN" sz="2000" dirty="0" smtClean="0">
                <a:solidFill>
                  <a:srgbClr val="585858"/>
                </a:solidFill>
                <a:cs typeface="+mn-ea"/>
                <a:sym typeface="+mn-lt"/>
              </a:rPr>
              <a:t> 5.12.2</a:t>
            </a:r>
          </a:p>
        </p:txBody>
      </p:sp>
      <p:pic>
        <p:nvPicPr>
          <p:cNvPr id="1026" name="Picture 2" descr="screensho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272" y="1265773"/>
            <a:ext cx="5944189" cy="4159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文本框 8">
            <a:extLst>
              <a:ext uri="{FF2B5EF4-FFF2-40B4-BE49-F238E27FC236}">
                <a16:creationId xmlns:a16="http://schemas.microsoft.com/office/drawing/2014/main" id="{17F0E2D4-D884-4C9C-9C37-97419A5E3105}"/>
              </a:ext>
            </a:extLst>
          </p:cNvPr>
          <p:cNvSpPr txBox="1"/>
          <p:nvPr/>
        </p:nvSpPr>
        <p:spPr>
          <a:xfrm>
            <a:off x="6994868" y="2869960"/>
            <a:ext cx="388268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00" spc="800" dirty="0" smtClean="0">
                <a:solidFill>
                  <a:srgbClr val="404040"/>
                </a:solidFill>
                <a:cs typeface="+mn-ea"/>
                <a:sym typeface="+mn-lt"/>
              </a:rPr>
              <a:t>OS</a:t>
            </a:r>
            <a:endParaRPr lang="zh-CN" altLang="en-US" sz="2500" spc="800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15" name="文本框 10">
            <a:extLst>
              <a:ext uri="{FF2B5EF4-FFF2-40B4-BE49-F238E27FC236}">
                <a16:creationId xmlns:a16="http://schemas.microsoft.com/office/drawing/2014/main" id="{582D49E9-D577-4329-A31D-F07A673DE477}"/>
              </a:ext>
            </a:extLst>
          </p:cNvPr>
          <p:cNvSpPr txBox="1"/>
          <p:nvPr/>
        </p:nvSpPr>
        <p:spPr>
          <a:xfrm>
            <a:off x="6994867" y="3351888"/>
            <a:ext cx="4578007" cy="496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olidFill>
                  <a:srgbClr val="585858"/>
                </a:solidFill>
                <a:cs typeface="+mn-ea"/>
                <a:sym typeface="+mn-lt"/>
              </a:rPr>
              <a:t>Ubuntu x64</a:t>
            </a:r>
          </a:p>
        </p:txBody>
      </p:sp>
      <p:sp>
        <p:nvSpPr>
          <p:cNvPr id="16" name="文本框 8">
            <a:extLst>
              <a:ext uri="{FF2B5EF4-FFF2-40B4-BE49-F238E27FC236}">
                <a16:creationId xmlns:a16="http://schemas.microsoft.com/office/drawing/2014/main" id="{17F0E2D4-D884-4C9C-9C37-97419A5E3105}"/>
              </a:ext>
            </a:extLst>
          </p:cNvPr>
          <p:cNvSpPr txBox="1"/>
          <p:nvPr/>
        </p:nvSpPr>
        <p:spPr>
          <a:xfrm>
            <a:off x="6994867" y="4010726"/>
            <a:ext cx="388268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00" spc="800" dirty="0" smtClean="0">
                <a:solidFill>
                  <a:srgbClr val="404040"/>
                </a:solidFill>
                <a:cs typeface="+mn-ea"/>
                <a:sym typeface="+mn-lt"/>
              </a:rPr>
              <a:t>Operations</a:t>
            </a:r>
            <a:endParaRPr lang="zh-CN" altLang="en-US" sz="2500" spc="800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17" name="文本框 10">
            <a:extLst>
              <a:ext uri="{FF2B5EF4-FFF2-40B4-BE49-F238E27FC236}">
                <a16:creationId xmlns:a16="http://schemas.microsoft.com/office/drawing/2014/main" id="{582D49E9-D577-4329-A31D-F07A673DE477}"/>
              </a:ext>
            </a:extLst>
          </p:cNvPr>
          <p:cNvSpPr txBox="1"/>
          <p:nvPr/>
        </p:nvSpPr>
        <p:spPr>
          <a:xfrm>
            <a:off x="6994867" y="4499848"/>
            <a:ext cx="457800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olidFill>
                  <a:srgbClr val="585858"/>
                </a:solidFill>
                <a:cs typeface="+mn-ea"/>
                <a:sym typeface="+mn-lt"/>
              </a:rPr>
              <a:t>Basic mathematical operations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olidFill>
                  <a:srgbClr val="585858"/>
                </a:solidFill>
                <a:cs typeface="+mn-ea"/>
                <a:sym typeface="+mn-lt"/>
              </a:rPr>
              <a:t>N-</a:t>
            </a:r>
            <a:r>
              <a:rPr lang="en-US" altLang="zh-CN" sz="2000" dirty="0" err="1" smtClean="0">
                <a:solidFill>
                  <a:srgbClr val="585858"/>
                </a:solidFill>
                <a:cs typeface="+mn-ea"/>
                <a:sym typeface="+mn-lt"/>
              </a:rPr>
              <a:t>th</a:t>
            </a:r>
            <a:r>
              <a:rPr lang="en-US" altLang="zh-CN" sz="2000" dirty="0" smtClean="0">
                <a:solidFill>
                  <a:srgbClr val="585858"/>
                </a:solidFill>
                <a:cs typeface="+mn-ea"/>
                <a:sym typeface="+mn-lt"/>
              </a:rPr>
              <a:t> root, factorial, exponentiation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olidFill>
                  <a:srgbClr val="585858"/>
                </a:solidFill>
                <a:cs typeface="+mn-ea"/>
                <a:sym typeface="+mn-lt"/>
              </a:rPr>
              <a:t>Absolute value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21498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id="{7E5CE1BE-42C9-4AEF-ADE9-9ED16AF4B092}"/>
              </a:ext>
            </a:extLst>
          </p:cNvPr>
          <p:cNvSpPr/>
          <p:nvPr/>
        </p:nvSpPr>
        <p:spPr>
          <a:xfrm>
            <a:off x="-2152651" y="-2740789"/>
            <a:ext cx="4686300" cy="46863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22300" sx="104000" sy="104000" algn="ctr" rotWithShape="0">
              <a:prstClr val="black">
                <a:alpha val="1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EF7C2D3B-1605-4734-9AC9-BAC3E84FFA29}"/>
              </a:ext>
            </a:extLst>
          </p:cNvPr>
          <p:cNvSpPr/>
          <p:nvPr/>
        </p:nvSpPr>
        <p:spPr>
          <a:xfrm>
            <a:off x="10668003" y="5622610"/>
            <a:ext cx="4686300" cy="46863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22300" sx="104000" sy="104000" algn="ctr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椭圆 21">
            <a:extLst>
              <a:ext uri="{FF2B5EF4-FFF2-40B4-BE49-F238E27FC236}">
                <a16:creationId xmlns:a16="http://schemas.microsoft.com/office/drawing/2014/main" id="{590EB78E-EA49-4BEC-8DA8-FD47485D55CA}"/>
              </a:ext>
            </a:extLst>
          </p:cNvPr>
          <p:cNvSpPr/>
          <p:nvPr/>
        </p:nvSpPr>
        <p:spPr>
          <a:xfrm>
            <a:off x="10945297" y="884992"/>
            <a:ext cx="459044" cy="459044"/>
          </a:xfrm>
          <a:prstGeom prst="ellipse">
            <a:avLst/>
          </a:prstGeom>
          <a:solidFill>
            <a:srgbClr val="7E7E7E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id="{067FC341-1CD4-4F7E-9700-E00FDAC28D22}"/>
              </a:ext>
            </a:extLst>
          </p:cNvPr>
          <p:cNvSpPr/>
          <p:nvPr/>
        </p:nvSpPr>
        <p:spPr>
          <a:xfrm>
            <a:off x="374700" y="5829388"/>
            <a:ext cx="795953" cy="795953"/>
          </a:xfrm>
          <a:prstGeom prst="ellipse">
            <a:avLst/>
          </a:prstGeom>
          <a:solidFill>
            <a:srgbClr val="7E7E7E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id="{12DCE048-F4ED-49AE-B264-EFCC2400AC33}"/>
              </a:ext>
            </a:extLst>
          </p:cNvPr>
          <p:cNvSpPr/>
          <p:nvPr/>
        </p:nvSpPr>
        <p:spPr>
          <a:xfrm>
            <a:off x="4332300" y="256418"/>
            <a:ext cx="94443" cy="94443"/>
          </a:xfrm>
          <a:prstGeom prst="ellipse">
            <a:avLst/>
          </a:prstGeom>
          <a:solidFill>
            <a:srgbClr val="7E7E7E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id="{1D21C4D8-80B0-4B2A-AF73-30139024E9C4}"/>
              </a:ext>
            </a:extLst>
          </p:cNvPr>
          <p:cNvSpPr/>
          <p:nvPr/>
        </p:nvSpPr>
        <p:spPr>
          <a:xfrm>
            <a:off x="1910529" y="1267156"/>
            <a:ext cx="459044" cy="459044"/>
          </a:xfrm>
          <a:prstGeom prst="ellipse">
            <a:avLst/>
          </a:prstGeom>
          <a:solidFill>
            <a:srgbClr val="7E7E7E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id="{DD5AB40A-F81D-4343-9316-36C6538B1A35}"/>
              </a:ext>
            </a:extLst>
          </p:cNvPr>
          <p:cNvSpPr/>
          <p:nvPr/>
        </p:nvSpPr>
        <p:spPr>
          <a:xfrm>
            <a:off x="10671837" y="5935854"/>
            <a:ext cx="459044" cy="459044"/>
          </a:xfrm>
          <a:prstGeom prst="ellipse">
            <a:avLst/>
          </a:prstGeom>
          <a:solidFill>
            <a:srgbClr val="7E7E7E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文本框 8">
            <a:extLst>
              <a:ext uri="{FF2B5EF4-FFF2-40B4-BE49-F238E27FC236}">
                <a16:creationId xmlns:a16="http://schemas.microsoft.com/office/drawing/2014/main" id="{17F0E2D4-D884-4C9C-9C37-97419A5E3105}"/>
              </a:ext>
            </a:extLst>
          </p:cNvPr>
          <p:cNvSpPr txBox="1"/>
          <p:nvPr/>
        </p:nvSpPr>
        <p:spPr>
          <a:xfrm>
            <a:off x="4798132" y="872412"/>
            <a:ext cx="388268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00" spc="800" dirty="0" err="1" smtClean="0">
                <a:solidFill>
                  <a:srgbClr val="404040"/>
                </a:solidFill>
                <a:cs typeface="+mn-ea"/>
                <a:sym typeface="+mn-lt"/>
              </a:rPr>
              <a:t>Additionals</a:t>
            </a:r>
            <a:endParaRPr lang="zh-CN" altLang="en-US" sz="2500" spc="800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28" name="文本框 10">
            <a:extLst>
              <a:ext uri="{FF2B5EF4-FFF2-40B4-BE49-F238E27FC236}">
                <a16:creationId xmlns:a16="http://schemas.microsoft.com/office/drawing/2014/main" id="{582D49E9-D577-4329-A31D-F07A673DE477}"/>
              </a:ext>
            </a:extLst>
          </p:cNvPr>
          <p:cNvSpPr txBox="1"/>
          <p:nvPr/>
        </p:nvSpPr>
        <p:spPr>
          <a:xfrm>
            <a:off x="1433998" y="5138343"/>
            <a:ext cx="38776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olidFill>
                  <a:srgbClr val="585858"/>
                </a:solidFill>
                <a:cs typeface="+mn-ea"/>
                <a:sym typeface="+mn-lt"/>
              </a:rPr>
              <a:t>Standard deviation (profiling)</a:t>
            </a:r>
          </a:p>
        </p:txBody>
      </p:sp>
      <p:sp>
        <p:nvSpPr>
          <p:cNvPr id="29" name="文本框 10">
            <a:extLst>
              <a:ext uri="{FF2B5EF4-FFF2-40B4-BE49-F238E27FC236}">
                <a16:creationId xmlns:a16="http://schemas.microsoft.com/office/drawing/2014/main" id="{582D49E9-D577-4329-A31D-F07A673DE477}"/>
              </a:ext>
            </a:extLst>
          </p:cNvPr>
          <p:cNvSpPr txBox="1"/>
          <p:nvPr/>
        </p:nvSpPr>
        <p:spPr>
          <a:xfrm>
            <a:off x="6062842" y="5138343"/>
            <a:ext cx="523594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olidFill>
                  <a:srgbClr val="585858"/>
                </a:solidFill>
                <a:cs typeface="+mn-ea"/>
                <a:sym typeface="+mn-lt"/>
              </a:rPr>
              <a:t>Documentation (user/reference manual) </a:t>
            </a:r>
          </a:p>
        </p:txBody>
      </p:sp>
      <p:pic>
        <p:nvPicPr>
          <p:cNvPr id="3076" name="Picture 4" descr="Calculate Standard Deviation of Returns in 5 Step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880" b="37446"/>
          <a:stretch/>
        </p:blipFill>
        <p:spPr bwMode="auto">
          <a:xfrm>
            <a:off x="923827" y="2811399"/>
            <a:ext cx="4898035" cy="1798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" name="Рисунок 307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2404" y="2251601"/>
            <a:ext cx="4836819" cy="2643920"/>
          </a:xfrm>
          <a:prstGeom prst="rect">
            <a:avLst/>
          </a:prstGeom>
        </p:spPr>
      </p:pic>
      <p:sp>
        <p:nvSpPr>
          <p:cNvPr id="35" name="文本框 10">
            <a:extLst>
              <a:ext uri="{FF2B5EF4-FFF2-40B4-BE49-F238E27FC236}">
                <a16:creationId xmlns:a16="http://schemas.microsoft.com/office/drawing/2014/main" id="{582D49E9-D577-4329-A31D-F07A673DE477}"/>
              </a:ext>
            </a:extLst>
          </p:cNvPr>
          <p:cNvSpPr txBox="1"/>
          <p:nvPr/>
        </p:nvSpPr>
        <p:spPr>
          <a:xfrm>
            <a:off x="4621163" y="6071343"/>
            <a:ext cx="3282482" cy="496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olidFill>
                  <a:srgbClr val="585858"/>
                </a:solidFill>
                <a:cs typeface="+mn-ea"/>
                <a:sym typeface="+mn-lt"/>
              </a:rPr>
              <a:t>Works with parentheses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0613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id="{7E5CE1BE-42C9-4AEF-ADE9-9ED16AF4B092}"/>
              </a:ext>
            </a:extLst>
          </p:cNvPr>
          <p:cNvSpPr/>
          <p:nvPr/>
        </p:nvSpPr>
        <p:spPr>
          <a:xfrm>
            <a:off x="-2152651" y="-2740789"/>
            <a:ext cx="4686300" cy="46863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22300" sx="104000" sy="104000" algn="ctr" rotWithShape="0">
              <a:prstClr val="black">
                <a:alpha val="1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EF7C2D3B-1605-4734-9AC9-BAC3E84FFA29}"/>
              </a:ext>
            </a:extLst>
          </p:cNvPr>
          <p:cNvSpPr/>
          <p:nvPr/>
        </p:nvSpPr>
        <p:spPr>
          <a:xfrm>
            <a:off x="10668003" y="5622610"/>
            <a:ext cx="4686300" cy="46863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22300" sx="104000" sy="104000" algn="ctr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椭圆 21">
            <a:extLst>
              <a:ext uri="{FF2B5EF4-FFF2-40B4-BE49-F238E27FC236}">
                <a16:creationId xmlns:a16="http://schemas.microsoft.com/office/drawing/2014/main" id="{590EB78E-EA49-4BEC-8DA8-FD47485D55CA}"/>
              </a:ext>
            </a:extLst>
          </p:cNvPr>
          <p:cNvSpPr/>
          <p:nvPr/>
        </p:nvSpPr>
        <p:spPr>
          <a:xfrm>
            <a:off x="10945297" y="884992"/>
            <a:ext cx="459044" cy="459044"/>
          </a:xfrm>
          <a:prstGeom prst="ellipse">
            <a:avLst/>
          </a:prstGeom>
          <a:solidFill>
            <a:srgbClr val="7E7E7E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id="{067FC341-1CD4-4F7E-9700-E00FDAC28D22}"/>
              </a:ext>
            </a:extLst>
          </p:cNvPr>
          <p:cNvSpPr/>
          <p:nvPr/>
        </p:nvSpPr>
        <p:spPr>
          <a:xfrm>
            <a:off x="374700" y="5829388"/>
            <a:ext cx="795953" cy="795953"/>
          </a:xfrm>
          <a:prstGeom prst="ellipse">
            <a:avLst/>
          </a:prstGeom>
          <a:solidFill>
            <a:srgbClr val="7E7E7E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id="{12DCE048-F4ED-49AE-B264-EFCC2400AC33}"/>
              </a:ext>
            </a:extLst>
          </p:cNvPr>
          <p:cNvSpPr/>
          <p:nvPr/>
        </p:nvSpPr>
        <p:spPr>
          <a:xfrm>
            <a:off x="4332300" y="256418"/>
            <a:ext cx="94443" cy="94443"/>
          </a:xfrm>
          <a:prstGeom prst="ellipse">
            <a:avLst/>
          </a:prstGeom>
          <a:solidFill>
            <a:srgbClr val="7E7E7E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id="{1D21C4D8-80B0-4B2A-AF73-30139024E9C4}"/>
              </a:ext>
            </a:extLst>
          </p:cNvPr>
          <p:cNvSpPr/>
          <p:nvPr/>
        </p:nvSpPr>
        <p:spPr>
          <a:xfrm>
            <a:off x="1910529" y="1267156"/>
            <a:ext cx="459044" cy="459044"/>
          </a:xfrm>
          <a:prstGeom prst="ellipse">
            <a:avLst/>
          </a:prstGeom>
          <a:solidFill>
            <a:srgbClr val="7E7E7E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id="{DD5AB40A-F81D-4343-9316-36C6538B1A35}"/>
              </a:ext>
            </a:extLst>
          </p:cNvPr>
          <p:cNvSpPr/>
          <p:nvPr/>
        </p:nvSpPr>
        <p:spPr>
          <a:xfrm>
            <a:off x="10671837" y="5935854"/>
            <a:ext cx="459044" cy="459044"/>
          </a:xfrm>
          <a:prstGeom prst="ellipse">
            <a:avLst/>
          </a:prstGeom>
          <a:solidFill>
            <a:srgbClr val="7E7E7E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文本框 8">
            <a:extLst>
              <a:ext uri="{FF2B5EF4-FFF2-40B4-BE49-F238E27FC236}">
                <a16:creationId xmlns:a16="http://schemas.microsoft.com/office/drawing/2014/main" id="{17F0E2D4-D884-4C9C-9C37-97419A5E3105}"/>
              </a:ext>
            </a:extLst>
          </p:cNvPr>
          <p:cNvSpPr txBox="1"/>
          <p:nvPr/>
        </p:nvSpPr>
        <p:spPr>
          <a:xfrm>
            <a:off x="5194058" y="866982"/>
            <a:ext cx="388268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00" spc="800" dirty="0" smtClean="0">
                <a:solidFill>
                  <a:srgbClr val="404040"/>
                </a:solidFill>
                <a:cs typeface="+mn-ea"/>
                <a:sym typeface="+mn-lt"/>
              </a:rPr>
              <a:t>Mockup</a:t>
            </a:r>
            <a:endParaRPr lang="zh-CN" altLang="en-US" sz="2500" spc="800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pic>
        <p:nvPicPr>
          <p:cNvPr id="2050" name="Picture 2" descr="mockup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940" y="1726200"/>
            <a:ext cx="9510357" cy="4497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62754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id="{7E5CE1BE-42C9-4AEF-ADE9-9ED16AF4B092}"/>
              </a:ext>
            </a:extLst>
          </p:cNvPr>
          <p:cNvSpPr/>
          <p:nvPr/>
        </p:nvSpPr>
        <p:spPr>
          <a:xfrm>
            <a:off x="-2152651" y="-2740789"/>
            <a:ext cx="4686300" cy="46863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22300" sx="104000" sy="104000" algn="ctr" rotWithShape="0">
              <a:prstClr val="black">
                <a:alpha val="1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EF7C2D3B-1605-4734-9AC9-BAC3E84FFA29}"/>
              </a:ext>
            </a:extLst>
          </p:cNvPr>
          <p:cNvSpPr/>
          <p:nvPr/>
        </p:nvSpPr>
        <p:spPr>
          <a:xfrm>
            <a:off x="10668003" y="5622610"/>
            <a:ext cx="4686300" cy="46863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22300" sx="104000" sy="104000" algn="ctr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椭圆 21">
            <a:extLst>
              <a:ext uri="{FF2B5EF4-FFF2-40B4-BE49-F238E27FC236}">
                <a16:creationId xmlns:a16="http://schemas.microsoft.com/office/drawing/2014/main" id="{590EB78E-EA49-4BEC-8DA8-FD47485D55CA}"/>
              </a:ext>
            </a:extLst>
          </p:cNvPr>
          <p:cNvSpPr/>
          <p:nvPr/>
        </p:nvSpPr>
        <p:spPr>
          <a:xfrm>
            <a:off x="10945297" y="884992"/>
            <a:ext cx="459044" cy="459044"/>
          </a:xfrm>
          <a:prstGeom prst="ellipse">
            <a:avLst/>
          </a:prstGeom>
          <a:solidFill>
            <a:srgbClr val="7E7E7E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id="{067FC341-1CD4-4F7E-9700-E00FDAC28D22}"/>
              </a:ext>
            </a:extLst>
          </p:cNvPr>
          <p:cNvSpPr/>
          <p:nvPr/>
        </p:nvSpPr>
        <p:spPr>
          <a:xfrm>
            <a:off x="374700" y="5829388"/>
            <a:ext cx="795953" cy="795953"/>
          </a:xfrm>
          <a:prstGeom prst="ellipse">
            <a:avLst/>
          </a:prstGeom>
          <a:solidFill>
            <a:srgbClr val="7E7E7E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id="{12DCE048-F4ED-49AE-B264-EFCC2400AC33}"/>
              </a:ext>
            </a:extLst>
          </p:cNvPr>
          <p:cNvSpPr/>
          <p:nvPr/>
        </p:nvSpPr>
        <p:spPr>
          <a:xfrm>
            <a:off x="4332300" y="256418"/>
            <a:ext cx="94443" cy="94443"/>
          </a:xfrm>
          <a:prstGeom prst="ellipse">
            <a:avLst/>
          </a:prstGeom>
          <a:solidFill>
            <a:srgbClr val="7E7E7E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id="{1D21C4D8-80B0-4B2A-AF73-30139024E9C4}"/>
              </a:ext>
            </a:extLst>
          </p:cNvPr>
          <p:cNvSpPr/>
          <p:nvPr/>
        </p:nvSpPr>
        <p:spPr>
          <a:xfrm>
            <a:off x="1910529" y="1267156"/>
            <a:ext cx="459044" cy="459044"/>
          </a:xfrm>
          <a:prstGeom prst="ellipse">
            <a:avLst/>
          </a:prstGeom>
          <a:solidFill>
            <a:srgbClr val="7E7E7E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id="{DD5AB40A-F81D-4343-9316-36C6538B1A35}"/>
              </a:ext>
            </a:extLst>
          </p:cNvPr>
          <p:cNvSpPr/>
          <p:nvPr/>
        </p:nvSpPr>
        <p:spPr>
          <a:xfrm>
            <a:off x="10671837" y="5935854"/>
            <a:ext cx="459044" cy="459044"/>
          </a:xfrm>
          <a:prstGeom prst="ellipse">
            <a:avLst/>
          </a:prstGeom>
          <a:solidFill>
            <a:srgbClr val="7E7E7E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文本框 8">
            <a:extLst>
              <a:ext uri="{FF2B5EF4-FFF2-40B4-BE49-F238E27FC236}">
                <a16:creationId xmlns:a16="http://schemas.microsoft.com/office/drawing/2014/main" id="{17F0E2D4-D884-4C9C-9C37-97419A5E3105}"/>
              </a:ext>
            </a:extLst>
          </p:cNvPr>
          <p:cNvSpPr txBox="1"/>
          <p:nvPr/>
        </p:nvSpPr>
        <p:spPr>
          <a:xfrm>
            <a:off x="2558516" y="675824"/>
            <a:ext cx="746101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2500" spc="800" dirty="0" smtClean="0">
                <a:solidFill>
                  <a:srgbClr val="404040"/>
                </a:solidFill>
                <a:cs typeface="+mn-ea"/>
                <a:sym typeface="+mn-lt"/>
              </a:rPr>
              <a:t>Instruments</a:t>
            </a:r>
            <a:endParaRPr lang="zh-CN" altLang="en-US" sz="2500" spc="800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103178" y="2804100"/>
            <a:ext cx="8564825" cy="184665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Telegram, Discord</a:t>
            </a:r>
            <a:endParaRPr lang="uk-UA" sz="2000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GIT, </a:t>
            </a:r>
            <a:r>
              <a:rPr lang="en-US" sz="2000" dirty="0" err="1" smtClean="0"/>
              <a:t>Github</a:t>
            </a:r>
            <a:endParaRPr lang="en-US" sz="2000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 smtClean="0"/>
              <a:t>Pycharm</a:t>
            </a:r>
            <a:r>
              <a:rPr lang="en-US" sz="2000" dirty="0" smtClean="0"/>
              <a:t>, Visual Studio Code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Trello (Kanban desk)</a:t>
            </a:r>
          </a:p>
        </p:txBody>
      </p:sp>
      <p:pic>
        <p:nvPicPr>
          <p:cNvPr id="1030" name="Picture 6" descr="Telegram adds download manager, live streaming with other app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3444" y="1267156"/>
            <a:ext cx="2638149" cy="1978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ow to Use Git and GitHub – Version Control Basics for Beginner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2076" y="2484440"/>
            <a:ext cx="2907779" cy="1633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Visual Studio Code launches as a snap | Snapcraf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872" y="3360046"/>
            <a:ext cx="3479097" cy="1739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Trello Review | PCMa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4365" y="5077518"/>
            <a:ext cx="2458121" cy="1382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4508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id="{7E5CE1BE-42C9-4AEF-ADE9-9ED16AF4B092}"/>
              </a:ext>
            </a:extLst>
          </p:cNvPr>
          <p:cNvSpPr/>
          <p:nvPr/>
        </p:nvSpPr>
        <p:spPr>
          <a:xfrm>
            <a:off x="-2152651" y="-2740789"/>
            <a:ext cx="4686300" cy="46863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22300" sx="104000" sy="104000" algn="ctr" rotWithShape="0">
              <a:prstClr val="black">
                <a:alpha val="1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EF7C2D3B-1605-4734-9AC9-BAC3E84FFA29}"/>
              </a:ext>
            </a:extLst>
          </p:cNvPr>
          <p:cNvSpPr/>
          <p:nvPr/>
        </p:nvSpPr>
        <p:spPr>
          <a:xfrm>
            <a:off x="10668003" y="5622610"/>
            <a:ext cx="4686300" cy="46863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22300" sx="104000" sy="104000" algn="ctr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椭圆 21">
            <a:extLst>
              <a:ext uri="{FF2B5EF4-FFF2-40B4-BE49-F238E27FC236}">
                <a16:creationId xmlns:a16="http://schemas.microsoft.com/office/drawing/2014/main" id="{590EB78E-EA49-4BEC-8DA8-FD47485D55CA}"/>
              </a:ext>
            </a:extLst>
          </p:cNvPr>
          <p:cNvSpPr/>
          <p:nvPr/>
        </p:nvSpPr>
        <p:spPr>
          <a:xfrm>
            <a:off x="10945297" y="884992"/>
            <a:ext cx="459044" cy="459044"/>
          </a:xfrm>
          <a:prstGeom prst="ellipse">
            <a:avLst/>
          </a:prstGeom>
          <a:solidFill>
            <a:srgbClr val="7E7E7E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id="{067FC341-1CD4-4F7E-9700-E00FDAC28D22}"/>
              </a:ext>
            </a:extLst>
          </p:cNvPr>
          <p:cNvSpPr/>
          <p:nvPr/>
        </p:nvSpPr>
        <p:spPr>
          <a:xfrm>
            <a:off x="374700" y="5829388"/>
            <a:ext cx="795953" cy="795953"/>
          </a:xfrm>
          <a:prstGeom prst="ellipse">
            <a:avLst/>
          </a:prstGeom>
          <a:solidFill>
            <a:srgbClr val="7E7E7E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id="{12DCE048-F4ED-49AE-B264-EFCC2400AC33}"/>
              </a:ext>
            </a:extLst>
          </p:cNvPr>
          <p:cNvSpPr/>
          <p:nvPr/>
        </p:nvSpPr>
        <p:spPr>
          <a:xfrm>
            <a:off x="4332300" y="256418"/>
            <a:ext cx="94443" cy="94443"/>
          </a:xfrm>
          <a:prstGeom prst="ellipse">
            <a:avLst/>
          </a:prstGeom>
          <a:solidFill>
            <a:srgbClr val="7E7E7E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id="{1D21C4D8-80B0-4B2A-AF73-30139024E9C4}"/>
              </a:ext>
            </a:extLst>
          </p:cNvPr>
          <p:cNvSpPr/>
          <p:nvPr/>
        </p:nvSpPr>
        <p:spPr>
          <a:xfrm>
            <a:off x="1910529" y="1267156"/>
            <a:ext cx="459044" cy="459044"/>
          </a:xfrm>
          <a:prstGeom prst="ellipse">
            <a:avLst/>
          </a:prstGeom>
          <a:solidFill>
            <a:srgbClr val="7E7E7E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id="{DD5AB40A-F81D-4343-9316-36C6538B1A35}"/>
              </a:ext>
            </a:extLst>
          </p:cNvPr>
          <p:cNvSpPr/>
          <p:nvPr/>
        </p:nvSpPr>
        <p:spPr>
          <a:xfrm>
            <a:off x="10671837" y="5935854"/>
            <a:ext cx="459044" cy="459044"/>
          </a:xfrm>
          <a:prstGeom prst="ellipse">
            <a:avLst/>
          </a:prstGeom>
          <a:solidFill>
            <a:srgbClr val="7E7E7E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文本框 8">
            <a:extLst>
              <a:ext uri="{FF2B5EF4-FFF2-40B4-BE49-F238E27FC236}">
                <a16:creationId xmlns:a16="http://schemas.microsoft.com/office/drawing/2014/main" id="{17F0E2D4-D884-4C9C-9C37-97419A5E3105}"/>
              </a:ext>
            </a:extLst>
          </p:cNvPr>
          <p:cNvSpPr txBox="1"/>
          <p:nvPr/>
        </p:nvSpPr>
        <p:spPr>
          <a:xfrm>
            <a:off x="2558516" y="675824"/>
            <a:ext cx="746101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2500" spc="800" dirty="0" smtClean="0">
                <a:solidFill>
                  <a:srgbClr val="404040"/>
                </a:solidFill>
                <a:cs typeface="+mn-ea"/>
                <a:sym typeface="+mn-lt"/>
              </a:rPr>
              <a:t>My experience </a:t>
            </a:r>
            <a:r>
              <a:rPr lang="en-GB" altLang="zh-CN" sz="2500" spc="800" dirty="0" smtClean="0">
                <a:solidFill>
                  <a:srgbClr val="404040"/>
                </a:solidFill>
                <a:cs typeface="+mn-ea"/>
                <a:sym typeface="+mn-lt"/>
              </a:rPr>
              <a:t>(</a:t>
            </a:r>
            <a:r>
              <a:rPr lang="en-US" altLang="zh-CN" sz="2500" spc="800" dirty="0" err="1" smtClean="0">
                <a:solidFill>
                  <a:srgbClr val="404040"/>
                </a:solidFill>
                <a:cs typeface="+mn-ea"/>
                <a:sym typeface="+mn-lt"/>
              </a:rPr>
              <a:t>Kyrylo</a:t>
            </a:r>
            <a:r>
              <a:rPr lang="en-US" altLang="zh-CN" sz="2500" spc="800" dirty="0" smtClean="0">
                <a:solidFill>
                  <a:srgbClr val="404040"/>
                </a:solidFill>
                <a:cs typeface="+mn-ea"/>
                <a:sym typeface="+mn-lt"/>
              </a:rPr>
              <a:t> </a:t>
            </a:r>
            <a:r>
              <a:rPr lang="en-US" altLang="zh-CN" sz="2500" spc="800" dirty="0" err="1" smtClean="0">
                <a:solidFill>
                  <a:srgbClr val="404040"/>
                </a:solidFill>
                <a:cs typeface="+mn-ea"/>
                <a:sym typeface="+mn-lt"/>
              </a:rPr>
              <a:t>Lus</a:t>
            </a:r>
            <a:r>
              <a:rPr lang="en-GB" altLang="zh-CN" sz="2500" spc="800" dirty="0" smtClean="0">
                <a:solidFill>
                  <a:srgbClr val="404040"/>
                </a:solidFill>
                <a:cs typeface="+mn-ea"/>
                <a:sym typeface="+mn-lt"/>
              </a:rPr>
              <a:t>) </a:t>
            </a:r>
            <a:endParaRPr lang="zh-CN" altLang="en-US" sz="2500" spc="800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14" name="TextovéPole 3">
            <a:extLst>
              <a:ext uri="{FF2B5EF4-FFF2-40B4-BE49-F238E27FC236}">
                <a16:creationId xmlns:a16="http://schemas.microsoft.com/office/drawing/2014/main" id="{5B583294-3E1D-59C4-D421-BFCDB4B8D25F}"/>
              </a:ext>
            </a:extLst>
          </p:cNvPr>
          <p:cNvSpPr txBox="1"/>
          <p:nvPr/>
        </p:nvSpPr>
        <p:spPr>
          <a:xfrm>
            <a:off x="2271636" y="1716581"/>
            <a:ext cx="9132147" cy="37548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>
                <a:ea typeface="+mn-lt"/>
                <a:cs typeface="+mn-lt"/>
              </a:rPr>
              <a:t>I worked for the first time with the Python programming language</a:t>
            </a:r>
            <a:r>
              <a:rPr lang="en-US" sz="2000" dirty="0" smtClean="0">
                <a:ea typeface="+mn-lt"/>
                <a:cs typeface="+mn-lt"/>
              </a:rPr>
              <a:t>.</a:t>
            </a:r>
          </a:p>
          <a:p>
            <a:pPr marL="285750" indent="-285750">
              <a:buFont typeface="Arial"/>
              <a:buChar char="•"/>
            </a:pPr>
            <a:endParaRPr lang="cs-CZ" sz="2000" dirty="0" smtClean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ea typeface="+mn-lt"/>
                <a:cs typeface="+mn-lt"/>
              </a:rPr>
              <a:t>My task was GUI oriented and I used the </a:t>
            </a:r>
            <a:r>
              <a:rPr lang="en-US" sz="2000" dirty="0" err="1">
                <a:ea typeface="+mn-lt"/>
                <a:cs typeface="+mn-lt"/>
              </a:rPr>
              <a:t>PyQt</a:t>
            </a:r>
            <a:r>
              <a:rPr lang="en-US" sz="2000" dirty="0">
                <a:ea typeface="+mn-lt"/>
                <a:cs typeface="+mn-lt"/>
              </a:rPr>
              <a:t> library</a:t>
            </a:r>
            <a:r>
              <a:rPr lang="en-US" sz="2000" dirty="0" smtClean="0">
                <a:ea typeface="+mn-lt"/>
                <a:cs typeface="+mn-lt"/>
              </a:rPr>
              <a:t>.</a:t>
            </a:r>
          </a:p>
          <a:p>
            <a:pPr marL="285750" indent="-285750">
              <a:buFont typeface="Arial"/>
              <a:buChar char="•"/>
            </a:pPr>
            <a:endParaRPr lang="cs-CZ" sz="2000" dirty="0" smtClean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ea typeface="+mn-lt"/>
                <a:cs typeface="+mn-lt"/>
              </a:rPr>
              <a:t>I also had new experiences using project collaboration interfaces like GitHub and Trello for task </a:t>
            </a:r>
            <a:r>
              <a:rPr lang="en-US" sz="2000" dirty="0" smtClean="0">
                <a:ea typeface="+mn-lt"/>
                <a:cs typeface="+mn-lt"/>
              </a:rPr>
              <a:t>management.</a:t>
            </a:r>
          </a:p>
          <a:p>
            <a:pPr marL="285750" indent="-285750">
              <a:buFont typeface="Arial"/>
              <a:buChar char="•"/>
            </a:pPr>
            <a:endParaRPr lang="cs-CZ" sz="2000" dirty="0" smtClean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ea typeface="+mn-lt"/>
                <a:cs typeface="+mn-lt"/>
              </a:rPr>
              <a:t>Also, I worked on a color gamma, </a:t>
            </a:r>
            <a:r>
              <a:rPr lang="en-US" sz="2000" dirty="0">
                <a:ea typeface="+mn-lt"/>
                <a:cs typeface="+mn-lt"/>
              </a:rPr>
              <a:t>but in the end we settled on a more general calculator</a:t>
            </a:r>
            <a:r>
              <a:rPr lang="en-US" sz="2000" dirty="0" smtClean="0">
                <a:ea typeface="+mn-lt"/>
                <a:cs typeface="+mn-lt"/>
              </a:rPr>
              <a:t>.</a:t>
            </a:r>
          </a:p>
          <a:p>
            <a:pPr marL="285750" indent="-285750">
              <a:buFont typeface="Arial"/>
              <a:buChar char="•"/>
            </a:pPr>
            <a:endParaRPr lang="cs-CZ" sz="2000" dirty="0" smtClean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ea typeface="+mn-lt"/>
                <a:cs typeface="+mn-lt"/>
              </a:rPr>
              <a:t>I communicated with other team members to work on the project.</a:t>
            </a:r>
            <a:endParaRPr lang="cs-CZ" sz="2000" dirty="0" smtClean="0">
              <a:cs typeface="Calibri"/>
            </a:endParaRPr>
          </a:p>
          <a:p>
            <a:endParaRPr lang="cs-CZ" dirty="0">
              <a:cs typeface="Calibri"/>
            </a:endParaRPr>
          </a:p>
        </p:txBody>
      </p:sp>
      <p:pic>
        <p:nvPicPr>
          <p:cNvPr id="1026" name="Picture 2" descr="PyQt - Wikipedi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99" y="4351798"/>
            <a:ext cx="1869383" cy="1948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2935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8" descr="Obsah obrázku diagram&#10;&#10;Popis se vygeneroval automaticky.">
            <a:extLst>
              <a:ext uri="{FF2B5EF4-FFF2-40B4-BE49-F238E27FC236}">
                <a16:creationId xmlns:a16="http://schemas.microsoft.com/office/drawing/2014/main" id="{0CA3BDB5-FB86-B756-7BFF-64030D35BE7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956" t="1288" r="-365"/>
          <a:stretch/>
        </p:blipFill>
        <p:spPr>
          <a:xfrm>
            <a:off x="440748" y="1655068"/>
            <a:ext cx="5651439" cy="4237719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</p:spPr>
      </p:pic>
      <p:sp>
        <p:nvSpPr>
          <p:cNvPr id="2" name="椭圆 1">
            <a:extLst>
              <a:ext uri="{FF2B5EF4-FFF2-40B4-BE49-F238E27FC236}">
                <a16:creationId xmlns:a16="http://schemas.microsoft.com/office/drawing/2014/main" id="{7E5CE1BE-42C9-4AEF-ADE9-9ED16AF4B092}"/>
              </a:ext>
            </a:extLst>
          </p:cNvPr>
          <p:cNvSpPr/>
          <p:nvPr/>
        </p:nvSpPr>
        <p:spPr>
          <a:xfrm>
            <a:off x="-2226393" y="-2261466"/>
            <a:ext cx="4686300" cy="46863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22300" sx="104000" sy="104000" algn="ctr" rotWithShape="0">
              <a:prstClr val="black">
                <a:alpha val="1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EF7C2D3B-1605-4734-9AC9-BAC3E84FFA29}"/>
              </a:ext>
            </a:extLst>
          </p:cNvPr>
          <p:cNvSpPr/>
          <p:nvPr/>
        </p:nvSpPr>
        <p:spPr>
          <a:xfrm>
            <a:off x="10668003" y="5622610"/>
            <a:ext cx="4686300" cy="46863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22300" sx="104000" sy="104000" algn="ctr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椭圆 21">
            <a:extLst>
              <a:ext uri="{FF2B5EF4-FFF2-40B4-BE49-F238E27FC236}">
                <a16:creationId xmlns:a16="http://schemas.microsoft.com/office/drawing/2014/main" id="{590EB78E-EA49-4BEC-8DA8-FD47485D55CA}"/>
              </a:ext>
            </a:extLst>
          </p:cNvPr>
          <p:cNvSpPr/>
          <p:nvPr/>
        </p:nvSpPr>
        <p:spPr>
          <a:xfrm>
            <a:off x="10945297" y="884992"/>
            <a:ext cx="459044" cy="459044"/>
          </a:xfrm>
          <a:prstGeom prst="ellipse">
            <a:avLst/>
          </a:prstGeom>
          <a:solidFill>
            <a:srgbClr val="7E7E7E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id="{067FC341-1CD4-4F7E-9700-E00FDAC28D22}"/>
              </a:ext>
            </a:extLst>
          </p:cNvPr>
          <p:cNvSpPr/>
          <p:nvPr/>
        </p:nvSpPr>
        <p:spPr>
          <a:xfrm>
            <a:off x="374700" y="5829388"/>
            <a:ext cx="795953" cy="795953"/>
          </a:xfrm>
          <a:prstGeom prst="ellipse">
            <a:avLst/>
          </a:prstGeom>
          <a:solidFill>
            <a:srgbClr val="7E7E7E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id="{12DCE048-F4ED-49AE-B264-EFCC2400AC33}"/>
              </a:ext>
            </a:extLst>
          </p:cNvPr>
          <p:cNvSpPr/>
          <p:nvPr/>
        </p:nvSpPr>
        <p:spPr>
          <a:xfrm>
            <a:off x="4332300" y="256418"/>
            <a:ext cx="94443" cy="94443"/>
          </a:xfrm>
          <a:prstGeom prst="ellipse">
            <a:avLst/>
          </a:prstGeom>
          <a:solidFill>
            <a:srgbClr val="7E7E7E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id="{1D21C4D8-80B0-4B2A-AF73-30139024E9C4}"/>
              </a:ext>
            </a:extLst>
          </p:cNvPr>
          <p:cNvSpPr/>
          <p:nvPr/>
        </p:nvSpPr>
        <p:spPr>
          <a:xfrm>
            <a:off x="1910529" y="1267156"/>
            <a:ext cx="459044" cy="459044"/>
          </a:xfrm>
          <a:prstGeom prst="ellipse">
            <a:avLst/>
          </a:prstGeom>
          <a:solidFill>
            <a:srgbClr val="7E7E7E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id="{DD5AB40A-F81D-4343-9316-36C6538B1A35}"/>
              </a:ext>
            </a:extLst>
          </p:cNvPr>
          <p:cNvSpPr/>
          <p:nvPr/>
        </p:nvSpPr>
        <p:spPr>
          <a:xfrm>
            <a:off x="10671837" y="5935854"/>
            <a:ext cx="459044" cy="459044"/>
          </a:xfrm>
          <a:prstGeom prst="ellipse">
            <a:avLst/>
          </a:prstGeom>
          <a:solidFill>
            <a:srgbClr val="7E7E7E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EE2D795E-29C8-B99D-F47C-C4C4D65B68FA}"/>
              </a:ext>
            </a:extLst>
          </p:cNvPr>
          <p:cNvSpPr txBox="1"/>
          <p:nvPr/>
        </p:nvSpPr>
        <p:spPr>
          <a:xfrm>
            <a:off x="5762354" y="1349043"/>
            <a:ext cx="6114073" cy="53111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400" dirty="0">
                <a:latin typeface="Calibri"/>
                <a:cs typeface="Calibri"/>
              </a:rPr>
              <a:t>As test method we used 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rPr>
              <a:t>Test-driven development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400" dirty="0">
                <a:latin typeface="Calibri"/>
                <a:cs typeface="Calibri"/>
              </a:rPr>
              <a:t>Test-driven development cycle: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400" b="1" dirty="0">
                <a:latin typeface="Calibri"/>
                <a:cs typeface="Calibri"/>
              </a:rPr>
              <a:t>1. Add a test</a:t>
            </a:r>
            <a:endParaRPr lang="en-US" sz="2400" dirty="0">
              <a:latin typeface="Calibri"/>
              <a:cs typeface="Calibri"/>
            </a:endParaRP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400" b="1" dirty="0">
                <a:latin typeface="Calibri"/>
                <a:cs typeface="Calibri"/>
              </a:rPr>
              <a:t>2. Run all tests. The new test </a:t>
            </a:r>
            <a:r>
              <a:rPr lang="en-US" sz="2400" b="1" i="1" dirty="0">
                <a:latin typeface="Calibri"/>
                <a:cs typeface="Calibri"/>
              </a:rPr>
              <a:t>should fail</a:t>
            </a:r>
            <a:r>
              <a:rPr lang="en-US" sz="2400" b="1" dirty="0">
                <a:latin typeface="Calibri"/>
                <a:cs typeface="Calibri"/>
              </a:rPr>
              <a:t> for expected reasons</a:t>
            </a:r>
            <a:endParaRPr lang="en-US" sz="2400" dirty="0">
              <a:latin typeface="Calibri"/>
              <a:cs typeface="Calibri"/>
            </a:endParaRP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400" b="1" dirty="0">
                <a:latin typeface="Calibri"/>
                <a:cs typeface="Calibri"/>
              </a:rPr>
              <a:t>3. Write the simplest code that passes the new test</a:t>
            </a:r>
            <a:endParaRPr lang="en-US" sz="2400" dirty="0">
              <a:latin typeface="Calibri"/>
              <a:cs typeface="Calibri"/>
            </a:endParaRP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400" b="1" dirty="0">
                <a:latin typeface="Calibri"/>
                <a:cs typeface="Calibri"/>
              </a:rPr>
              <a:t>4. All tests should now pass</a:t>
            </a:r>
            <a:endParaRPr lang="en-US" sz="2400" dirty="0">
              <a:latin typeface="Calibri"/>
              <a:cs typeface="Calibri"/>
            </a:endParaRP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400" b="1" dirty="0">
                <a:latin typeface="Calibri"/>
                <a:cs typeface="Calibri"/>
              </a:rPr>
              <a:t>5. Refactor as needed, using tests after each refactor to ensure that functionality is preserved</a:t>
            </a:r>
            <a:endParaRPr lang="en-US" sz="2400" dirty="0">
              <a:latin typeface="Calibri"/>
              <a:cs typeface="Calibri"/>
            </a:endParaRPr>
          </a:p>
          <a:p>
            <a:pPr marL="285750" indent="-285750" algn="l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400" b="1" dirty="0">
                <a:latin typeface="Calibri"/>
                <a:cs typeface="Calibri"/>
              </a:rPr>
              <a:t>Repeat</a:t>
            </a:r>
            <a:endParaRPr lang="cs-CZ" sz="2400" dirty="0"/>
          </a:p>
        </p:txBody>
      </p:sp>
      <p:sp>
        <p:nvSpPr>
          <p:cNvPr id="12" name="文本框 8">
            <a:extLst>
              <a:ext uri="{FF2B5EF4-FFF2-40B4-BE49-F238E27FC236}">
                <a16:creationId xmlns:a16="http://schemas.microsoft.com/office/drawing/2014/main" id="{17F0E2D4-D884-4C9C-9C37-97419A5E3105}"/>
              </a:ext>
            </a:extLst>
          </p:cNvPr>
          <p:cNvSpPr txBox="1"/>
          <p:nvPr/>
        </p:nvSpPr>
        <p:spPr>
          <a:xfrm>
            <a:off x="6092187" y="678033"/>
            <a:ext cx="746101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2500" spc="800" dirty="0" smtClean="0">
                <a:solidFill>
                  <a:srgbClr val="404040"/>
                </a:solidFill>
                <a:cs typeface="+mn-ea"/>
                <a:sym typeface="+mn-lt"/>
              </a:rPr>
              <a:t>Tests</a:t>
            </a:r>
            <a:endParaRPr lang="zh-CN" altLang="en-US" sz="2500" spc="800" dirty="0">
              <a:solidFill>
                <a:srgbClr val="404040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71552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5">
            <a:extLst>
              <a:ext uri="{FF2B5EF4-FFF2-40B4-BE49-F238E27FC236}">
                <a16:creationId xmlns:a16="http://schemas.microsoft.com/office/drawing/2014/main" id="{20731894-E52F-4229-3D2C-260A867A326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6490" r="36399" b="-302"/>
          <a:stretch/>
        </p:blipFill>
        <p:spPr>
          <a:xfrm>
            <a:off x="857575" y="1043153"/>
            <a:ext cx="3566701" cy="4278666"/>
          </a:xfrm>
          <a:prstGeom prst="rect">
            <a:avLst/>
          </a:prstGeom>
        </p:spPr>
      </p:pic>
      <p:sp>
        <p:nvSpPr>
          <p:cNvPr id="2" name="椭圆 1">
            <a:extLst>
              <a:ext uri="{FF2B5EF4-FFF2-40B4-BE49-F238E27FC236}">
                <a16:creationId xmlns:a16="http://schemas.microsoft.com/office/drawing/2014/main" id="{7E5CE1BE-42C9-4AEF-ADE9-9ED16AF4B092}"/>
              </a:ext>
            </a:extLst>
          </p:cNvPr>
          <p:cNvSpPr/>
          <p:nvPr/>
        </p:nvSpPr>
        <p:spPr>
          <a:xfrm>
            <a:off x="-2226393" y="-2261466"/>
            <a:ext cx="4686300" cy="46863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22300" sx="104000" sy="104000" algn="ctr" rotWithShape="0">
              <a:prstClr val="black">
                <a:alpha val="1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EF7C2D3B-1605-4734-9AC9-BAC3E84FFA29}"/>
              </a:ext>
            </a:extLst>
          </p:cNvPr>
          <p:cNvSpPr/>
          <p:nvPr/>
        </p:nvSpPr>
        <p:spPr>
          <a:xfrm>
            <a:off x="10668003" y="5622610"/>
            <a:ext cx="4686300" cy="46863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22300" sx="104000" sy="104000" algn="ctr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椭圆 21">
            <a:extLst>
              <a:ext uri="{FF2B5EF4-FFF2-40B4-BE49-F238E27FC236}">
                <a16:creationId xmlns:a16="http://schemas.microsoft.com/office/drawing/2014/main" id="{590EB78E-EA49-4BEC-8DA8-FD47485D55CA}"/>
              </a:ext>
            </a:extLst>
          </p:cNvPr>
          <p:cNvSpPr/>
          <p:nvPr/>
        </p:nvSpPr>
        <p:spPr>
          <a:xfrm>
            <a:off x="10945297" y="884992"/>
            <a:ext cx="459044" cy="459044"/>
          </a:xfrm>
          <a:prstGeom prst="ellipse">
            <a:avLst/>
          </a:prstGeom>
          <a:solidFill>
            <a:srgbClr val="7E7E7E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id="{067FC341-1CD4-4F7E-9700-E00FDAC28D22}"/>
              </a:ext>
            </a:extLst>
          </p:cNvPr>
          <p:cNvSpPr/>
          <p:nvPr/>
        </p:nvSpPr>
        <p:spPr>
          <a:xfrm>
            <a:off x="374700" y="5829388"/>
            <a:ext cx="795953" cy="795953"/>
          </a:xfrm>
          <a:prstGeom prst="ellipse">
            <a:avLst/>
          </a:prstGeom>
          <a:solidFill>
            <a:srgbClr val="7E7E7E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id="{12DCE048-F4ED-49AE-B264-EFCC2400AC33}"/>
              </a:ext>
            </a:extLst>
          </p:cNvPr>
          <p:cNvSpPr/>
          <p:nvPr/>
        </p:nvSpPr>
        <p:spPr>
          <a:xfrm>
            <a:off x="4332300" y="256418"/>
            <a:ext cx="94443" cy="94443"/>
          </a:xfrm>
          <a:prstGeom prst="ellipse">
            <a:avLst/>
          </a:prstGeom>
          <a:solidFill>
            <a:srgbClr val="7E7E7E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id="{1D21C4D8-80B0-4B2A-AF73-30139024E9C4}"/>
              </a:ext>
            </a:extLst>
          </p:cNvPr>
          <p:cNvSpPr/>
          <p:nvPr/>
        </p:nvSpPr>
        <p:spPr>
          <a:xfrm>
            <a:off x="1910529" y="1267156"/>
            <a:ext cx="459044" cy="459044"/>
          </a:xfrm>
          <a:prstGeom prst="ellipse">
            <a:avLst/>
          </a:prstGeom>
          <a:solidFill>
            <a:srgbClr val="7E7E7E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id="{DD5AB40A-F81D-4343-9316-36C6538B1A35}"/>
              </a:ext>
            </a:extLst>
          </p:cNvPr>
          <p:cNvSpPr/>
          <p:nvPr/>
        </p:nvSpPr>
        <p:spPr>
          <a:xfrm>
            <a:off x="10671837" y="5935854"/>
            <a:ext cx="459044" cy="459044"/>
          </a:xfrm>
          <a:prstGeom prst="ellipse">
            <a:avLst/>
          </a:prstGeom>
          <a:solidFill>
            <a:srgbClr val="7E7E7E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EE2D795E-29C8-B99D-F47C-C4C4D65B68FA}"/>
              </a:ext>
            </a:extLst>
          </p:cNvPr>
          <p:cNvSpPr txBox="1"/>
          <p:nvPr/>
        </p:nvSpPr>
        <p:spPr>
          <a:xfrm>
            <a:off x="5762354" y="1964204"/>
            <a:ext cx="6114073" cy="24365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000" dirty="0">
                <a:solidFill>
                  <a:srgbClr val="222222"/>
                </a:solidFill>
                <a:ea typeface="+mn-lt"/>
                <a:cs typeface="+mn-lt"/>
              </a:rPr>
              <a:t>The </a:t>
            </a:r>
            <a:r>
              <a:rPr lang="en-US" sz="2000" dirty="0">
                <a:solidFill>
                  <a:srgbClr val="0072AA"/>
                </a:solidFill>
                <a:latin typeface="Consolas"/>
                <a:cs typeface="Calibri"/>
                <a:hlinkClick r:id="rId5"/>
              </a:rPr>
              <a:t>unittest</a:t>
            </a:r>
            <a:r>
              <a:rPr lang="en-US" sz="2000" dirty="0">
                <a:solidFill>
                  <a:srgbClr val="222222"/>
                </a:solidFill>
                <a:ea typeface="+mn-lt"/>
                <a:cs typeface="+mn-lt"/>
              </a:rPr>
              <a:t> module provides a rich set of tools for constructing and running tests. This section demonstrates that a small subset of the tools suffice to meet the needs of most users.</a:t>
            </a:r>
            <a:endParaRPr lang="cs-CZ" sz="2000" dirty="0">
              <a:solidFill>
                <a:srgbClr val="000000"/>
              </a:solidFill>
              <a:ea typeface="微软雅黑"/>
              <a:cs typeface="+mn-lt"/>
            </a:endParaRP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000" dirty="0">
                <a:solidFill>
                  <a:srgbClr val="202122"/>
                </a:solidFill>
                <a:ea typeface="+mn-lt"/>
                <a:cs typeface="+mn-lt"/>
              </a:rPr>
              <a:t>Unit tests are typically </a:t>
            </a:r>
            <a:r>
              <a:rPr lang="en-US" sz="2000" dirty="0">
                <a:solidFill>
                  <a:srgbClr val="3366CC"/>
                </a:solidFill>
                <a:ea typeface="+mn-lt"/>
                <a:cs typeface="+mn-lt"/>
                <a:hlinkClick r:id="rId6"/>
              </a:rPr>
              <a:t>automated tests</a:t>
            </a:r>
            <a:r>
              <a:rPr lang="en-US" sz="2000" dirty="0">
                <a:solidFill>
                  <a:srgbClr val="202122"/>
                </a:solidFill>
                <a:ea typeface="+mn-lt"/>
                <a:cs typeface="+mn-lt"/>
              </a:rPr>
              <a:t> written and run by </a:t>
            </a:r>
            <a:r>
              <a:rPr lang="en-US" sz="2000" dirty="0">
                <a:solidFill>
                  <a:srgbClr val="3366CC"/>
                </a:solidFill>
                <a:ea typeface="+mn-lt"/>
                <a:cs typeface="+mn-lt"/>
                <a:hlinkClick r:id="rId7"/>
              </a:rPr>
              <a:t>software developers</a:t>
            </a:r>
            <a:r>
              <a:rPr lang="en-US" sz="2000" dirty="0">
                <a:solidFill>
                  <a:srgbClr val="202122"/>
                </a:solidFill>
                <a:ea typeface="+mn-lt"/>
                <a:cs typeface="+mn-lt"/>
              </a:rPr>
              <a:t> to ensure that a section of an application (known as the "unit") meets its </a:t>
            </a:r>
            <a:r>
              <a:rPr lang="en-US" sz="2000" dirty="0">
                <a:solidFill>
                  <a:srgbClr val="3366CC"/>
                </a:solidFill>
                <a:ea typeface="+mn-lt"/>
                <a:cs typeface="+mn-lt"/>
                <a:hlinkClick r:id="rId8"/>
              </a:rPr>
              <a:t>design</a:t>
            </a:r>
            <a:r>
              <a:rPr lang="en-US" sz="2000" dirty="0">
                <a:solidFill>
                  <a:srgbClr val="202122"/>
                </a:solidFill>
                <a:ea typeface="+mn-lt"/>
                <a:cs typeface="+mn-lt"/>
              </a:rPr>
              <a:t> and behaves as intended.</a:t>
            </a:r>
            <a:r>
              <a:rPr lang="en-US" sz="2000" baseline="30000" dirty="0">
                <a:solidFill>
                  <a:srgbClr val="3366CC"/>
                </a:solidFill>
                <a:ea typeface="+mn-lt"/>
                <a:cs typeface="+mn-lt"/>
                <a:hlinkClick r:id="rId9"/>
              </a:rPr>
              <a:t>[</a:t>
            </a:r>
            <a:endParaRPr lang="en-US" sz="2000" dirty="0">
              <a:solidFill>
                <a:srgbClr val="222222"/>
              </a:solidFill>
            </a:endParaRPr>
          </a:p>
        </p:txBody>
      </p:sp>
      <p:sp>
        <p:nvSpPr>
          <p:cNvPr id="12" name="文本框 8">
            <a:extLst>
              <a:ext uri="{FF2B5EF4-FFF2-40B4-BE49-F238E27FC236}">
                <a16:creationId xmlns:a16="http://schemas.microsoft.com/office/drawing/2014/main" id="{17F0E2D4-D884-4C9C-9C37-97419A5E3105}"/>
              </a:ext>
            </a:extLst>
          </p:cNvPr>
          <p:cNvSpPr txBox="1"/>
          <p:nvPr/>
        </p:nvSpPr>
        <p:spPr>
          <a:xfrm>
            <a:off x="5762354" y="834636"/>
            <a:ext cx="746101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2500" spc="800" dirty="0" err="1" smtClean="0">
                <a:solidFill>
                  <a:srgbClr val="404040"/>
                </a:solidFill>
                <a:cs typeface="+mn-ea"/>
                <a:sym typeface="+mn-lt"/>
              </a:rPr>
              <a:t>Unittests</a:t>
            </a:r>
            <a:endParaRPr lang="zh-CN" altLang="en-US" sz="2500" spc="800" dirty="0">
              <a:solidFill>
                <a:srgbClr val="404040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94347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id="{7E5CE1BE-42C9-4AEF-ADE9-9ED16AF4B092}"/>
              </a:ext>
            </a:extLst>
          </p:cNvPr>
          <p:cNvSpPr/>
          <p:nvPr/>
        </p:nvSpPr>
        <p:spPr>
          <a:xfrm>
            <a:off x="-2152651" y="-2740789"/>
            <a:ext cx="4686300" cy="46863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22300" sx="104000" sy="104000" algn="ctr" rotWithShape="0">
              <a:prstClr val="black">
                <a:alpha val="1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EF7C2D3B-1605-4734-9AC9-BAC3E84FFA29}"/>
              </a:ext>
            </a:extLst>
          </p:cNvPr>
          <p:cNvSpPr/>
          <p:nvPr/>
        </p:nvSpPr>
        <p:spPr>
          <a:xfrm>
            <a:off x="10668003" y="5622610"/>
            <a:ext cx="4686300" cy="46863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22300" sx="104000" sy="104000" algn="ctr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椭圆 21">
            <a:extLst>
              <a:ext uri="{FF2B5EF4-FFF2-40B4-BE49-F238E27FC236}">
                <a16:creationId xmlns:a16="http://schemas.microsoft.com/office/drawing/2014/main" id="{590EB78E-EA49-4BEC-8DA8-FD47485D55CA}"/>
              </a:ext>
            </a:extLst>
          </p:cNvPr>
          <p:cNvSpPr/>
          <p:nvPr/>
        </p:nvSpPr>
        <p:spPr>
          <a:xfrm>
            <a:off x="10945297" y="884992"/>
            <a:ext cx="459044" cy="459044"/>
          </a:xfrm>
          <a:prstGeom prst="ellipse">
            <a:avLst/>
          </a:prstGeom>
          <a:solidFill>
            <a:srgbClr val="7E7E7E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id="{067FC341-1CD4-4F7E-9700-E00FDAC28D22}"/>
              </a:ext>
            </a:extLst>
          </p:cNvPr>
          <p:cNvSpPr/>
          <p:nvPr/>
        </p:nvSpPr>
        <p:spPr>
          <a:xfrm>
            <a:off x="374700" y="5829388"/>
            <a:ext cx="795953" cy="795953"/>
          </a:xfrm>
          <a:prstGeom prst="ellipse">
            <a:avLst/>
          </a:prstGeom>
          <a:solidFill>
            <a:srgbClr val="7E7E7E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id="{12DCE048-F4ED-49AE-B264-EFCC2400AC33}"/>
              </a:ext>
            </a:extLst>
          </p:cNvPr>
          <p:cNvSpPr/>
          <p:nvPr/>
        </p:nvSpPr>
        <p:spPr>
          <a:xfrm>
            <a:off x="4332300" y="256418"/>
            <a:ext cx="94443" cy="94443"/>
          </a:xfrm>
          <a:prstGeom prst="ellipse">
            <a:avLst/>
          </a:prstGeom>
          <a:solidFill>
            <a:srgbClr val="7E7E7E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id="{1D21C4D8-80B0-4B2A-AF73-30139024E9C4}"/>
              </a:ext>
            </a:extLst>
          </p:cNvPr>
          <p:cNvSpPr/>
          <p:nvPr/>
        </p:nvSpPr>
        <p:spPr>
          <a:xfrm>
            <a:off x="1910529" y="1267156"/>
            <a:ext cx="459044" cy="459044"/>
          </a:xfrm>
          <a:prstGeom prst="ellipse">
            <a:avLst/>
          </a:prstGeom>
          <a:solidFill>
            <a:srgbClr val="7E7E7E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id="{DD5AB40A-F81D-4343-9316-36C6538B1A35}"/>
              </a:ext>
            </a:extLst>
          </p:cNvPr>
          <p:cNvSpPr/>
          <p:nvPr/>
        </p:nvSpPr>
        <p:spPr>
          <a:xfrm>
            <a:off x="10671837" y="5935854"/>
            <a:ext cx="459044" cy="459044"/>
          </a:xfrm>
          <a:prstGeom prst="ellipse">
            <a:avLst/>
          </a:prstGeom>
          <a:solidFill>
            <a:srgbClr val="7E7E7E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文本框 8">
            <a:extLst>
              <a:ext uri="{FF2B5EF4-FFF2-40B4-BE49-F238E27FC236}">
                <a16:creationId xmlns:a16="http://schemas.microsoft.com/office/drawing/2014/main" id="{17F0E2D4-D884-4C9C-9C37-97419A5E3105}"/>
              </a:ext>
            </a:extLst>
          </p:cNvPr>
          <p:cNvSpPr txBox="1"/>
          <p:nvPr/>
        </p:nvSpPr>
        <p:spPr>
          <a:xfrm>
            <a:off x="2558516" y="675824"/>
            <a:ext cx="746101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2500" spc="800" dirty="0" smtClean="0">
                <a:solidFill>
                  <a:srgbClr val="404040"/>
                </a:solidFill>
                <a:cs typeface="+mn-ea"/>
                <a:sym typeface="+mn-lt"/>
              </a:rPr>
              <a:t>My experience (Daria </a:t>
            </a:r>
            <a:r>
              <a:rPr lang="en-GB" altLang="zh-CN" sz="2500" spc="800" dirty="0" err="1" smtClean="0">
                <a:solidFill>
                  <a:srgbClr val="404040"/>
                </a:solidFill>
                <a:cs typeface="+mn-ea"/>
                <a:sym typeface="+mn-lt"/>
              </a:rPr>
              <a:t>Kinash</a:t>
            </a:r>
            <a:r>
              <a:rPr lang="en-GB" altLang="zh-CN" sz="2500" spc="800" dirty="0" smtClean="0">
                <a:solidFill>
                  <a:srgbClr val="404040"/>
                </a:solidFill>
                <a:cs typeface="+mn-ea"/>
                <a:sym typeface="+mn-lt"/>
              </a:rPr>
              <a:t>) </a:t>
            </a:r>
            <a:endParaRPr lang="zh-CN" altLang="en-US" sz="2500" spc="800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294853" y="1807572"/>
            <a:ext cx="8836028" cy="36933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Thanks to this project, I had the opportunity to learn the fundamentals of </a:t>
            </a:r>
            <a:r>
              <a:rPr lang="uk-UA" sz="2000" dirty="0" smtClean="0"/>
              <a:t>  </a:t>
            </a:r>
            <a:r>
              <a:rPr lang="en-US" sz="2000" dirty="0" smtClean="0"/>
              <a:t>programming </a:t>
            </a:r>
            <a:r>
              <a:rPr lang="en-US" sz="2000" dirty="0"/>
              <a:t>in the Python language, become familiar with the Python mathematical library, and develop my own library that supports basic mathematical </a:t>
            </a:r>
            <a:r>
              <a:rPr lang="en-US" sz="2000" dirty="0" smtClean="0"/>
              <a:t>operations.</a:t>
            </a:r>
            <a:endParaRPr lang="uk-UA" sz="20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Thanks to the assigned task, I was able to study the principles and features of creating a </a:t>
            </a:r>
            <a:r>
              <a:rPr lang="en-US" sz="2000" dirty="0" err="1" smtClean="0"/>
              <a:t>makefile</a:t>
            </a:r>
            <a:r>
              <a:rPr lang="en-US" sz="2000" dirty="0" smtClean="0"/>
              <a:t>.</a:t>
            </a:r>
            <a:endParaRPr lang="uk-UA" sz="2000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In </a:t>
            </a:r>
            <a:r>
              <a:rPr lang="en-US" sz="2000" dirty="0"/>
              <a:t>addition, while working on the project, I studied and used the </a:t>
            </a:r>
            <a:r>
              <a:rPr lang="en-US" sz="2000" dirty="0" err="1"/>
              <a:t>Doxygen</a:t>
            </a:r>
            <a:r>
              <a:rPr lang="en-US" sz="2000" dirty="0"/>
              <a:t> source documentation system.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2609" y="150295"/>
            <a:ext cx="2857500" cy="16002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1092" y="3560447"/>
            <a:ext cx="5495925" cy="41243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2867" y="5430781"/>
            <a:ext cx="3914775" cy="116205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23253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5|0.4|0.6|0.5|0.7|0.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7|0.6|0.6|0.6|0.5|0.4|0.6|0.4|0.7|0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|0.7|0.8|0.8|0.6|0.7|0.7|0.6|0.7|0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8|0.9|0.6|1.2|0.7|0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5|0.4|0.6|0.5|0.7|0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5|0.4|0.6|0.5|0.7|0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5|0.4|0.6|0.5|0.7|0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5|0.4|0.6|0.5|0.7|0.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5|0.4|0.6|0.5|0.7|0.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5|0.4|0.6|0.5|0.7|0.7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duoffyxk">
      <a:majorFont>
        <a:latin typeface=""/>
        <a:ea typeface="微软雅黑"/>
        <a:cs typeface=""/>
      </a:majorFont>
      <a:minorFont>
        <a:latin typeface="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404</Words>
  <Application>Microsoft Office PowerPoint</Application>
  <PresentationFormat>Широкоэкранный</PresentationFormat>
  <Paragraphs>61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微软雅黑</vt:lpstr>
      <vt:lpstr>宋体</vt:lpstr>
      <vt:lpstr>Arial</vt:lpstr>
      <vt:lpstr>Calibri</vt:lpstr>
      <vt:lpstr>Consolas</vt:lpstr>
      <vt:lpstr>等线</vt:lpstr>
      <vt:lpstr>第一PPT，www.1ppt.com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第一PPT，www.1ppt.com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黑白简洁</dc:title>
  <dc:creator>第一PPT</dc:creator>
  <cp:keywords>www.1ppt.com</cp:keywords>
  <dc:description>www.1ppt.com</dc:description>
  <cp:lastModifiedBy>Dmytro Zhuk</cp:lastModifiedBy>
  <cp:revision>228</cp:revision>
  <dcterms:created xsi:type="dcterms:W3CDTF">2019-09-18T02:31:44Z</dcterms:created>
  <dcterms:modified xsi:type="dcterms:W3CDTF">2023-05-09T19:28:40Z</dcterms:modified>
</cp:coreProperties>
</file>